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0"/>
  </p:notesMasterIdLst>
  <p:sldIdLst>
    <p:sldId id="261" r:id="rId2"/>
    <p:sldId id="262" r:id="rId3"/>
    <p:sldId id="287" r:id="rId4"/>
    <p:sldId id="313" r:id="rId5"/>
    <p:sldId id="310" r:id="rId6"/>
    <p:sldId id="311" r:id="rId7"/>
    <p:sldId id="312" r:id="rId8"/>
    <p:sldId id="314" r:id="rId9"/>
    <p:sldId id="263" r:id="rId10"/>
    <p:sldId id="272" r:id="rId11"/>
    <p:sldId id="273" r:id="rId12"/>
    <p:sldId id="288" r:id="rId13"/>
    <p:sldId id="269" r:id="rId14"/>
    <p:sldId id="270" r:id="rId15"/>
    <p:sldId id="289" r:id="rId16"/>
    <p:sldId id="291" r:id="rId17"/>
    <p:sldId id="306" r:id="rId18"/>
    <p:sldId id="290" r:id="rId19"/>
    <p:sldId id="267" r:id="rId20"/>
    <p:sldId id="275" r:id="rId21"/>
    <p:sldId id="265" r:id="rId22"/>
    <p:sldId id="276" r:id="rId23"/>
    <p:sldId id="277" r:id="rId24"/>
    <p:sldId id="278" r:id="rId25"/>
    <p:sldId id="279" r:id="rId26"/>
    <p:sldId id="286" r:id="rId27"/>
    <p:sldId id="271" r:id="rId28"/>
    <p:sldId id="307" r:id="rId29"/>
    <p:sldId id="292" r:id="rId30"/>
    <p:sldId id="268" r:id="rId31"/>
    <p:sldId id="293" r:id="rId32"/>
    <p:sldId id="294" r:id="rId33"/>
    <p:sldId id="295" r:id="rId34"/>
    <p:sldId id="296" r:id="rId35"/>
    <p:sldId id="298" r:id="rId36"/>
    <p:sldId id="266" r:id="rId37"/>
    <p:sldId id="264" r:id="rId38"/>
    <p:sldId id="309" r:id="rId39"/>
  </p:sldIdLst>
  <p:sldSz cx="9144000" cy="6858000" type="screen4x3"/>
  <p:notesSz cx="6858000" cy="9144000"/>
  <p:defaultTextStyle>
    <a:defPPr>
      <a:defRPr lang="en-US"/>
    </a:defPPr>
    <a:lvl1pPr algn="l" rtl="0" fontAlgn="base">
      <a:spcBef>
        <a:spcPct val="2000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fontAlgn="base">
      <a:spcBef>
        <a:spcPct val="2000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fontAlgn="base">
      <a:spcBef>
        <a:spcPct val="2000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fontAlgn="base">
      <a:spcBef>
        <a:spcPct val="2000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fontAlgn="base">
      <a:spcBef>
        <a:spcPct val="2000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50"/>
    <a:srgbClr val="FCDA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5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258092738407698"/>
          <c:y val="9.7222222222222224E-2"/>
          <c:w val="0.79264129483814527"/>
          <c:h val="0.74908209390492841"/>
        </c:manualLayout>
      </c:layout>
      <c:scatterChart>
        <c:scatterStyle val="lineMarker"/>
        <c:varyColors val="0"/>
        <c:ser>
          <c:idx val="0"/>
          <c:order val="0"/>
          <c:tx>
            <c:v>Raw means (SEDAR 28)</c:v>
          </c:tx>
          <c:spPr>
            <a:ln w="19050" cap="rnd">
              <a:solidFill>
                <a:schemeClr val="tx1"/>
              </a:solidFill>
              <a:prstDash val="sysDash"/>
              <a:round/>
            </a:ln>
            <a:effectLst/>
          </c:spPr>
          <c:marker>
            <c:symbol val="diamond"/>
            <c:size val="5"/>
            <c:spPr>
              <a:solidFill>
                <a:schemeClr val="tx1"/>
              </a:solidFill>
              <a:ln w="9525">
                <a:noFill/>
              </a:ln>
              <a:effectLst/>
            </c:spPr>
          </c:marker>
          <c:xVal>
            <c:numRef>
              <c:f>HL!$B$29:$B$53</c:f>
              <c:numCache>
                <c:formatCode>General</c:formatCode>
                <c:ptCount val="2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numCache>
            </c:numRef>
          </c:xVal>
          <c:yVal>
            <c:numRef>
              <c:f>HL!$J$29:$J$53</c:f>
              <c:numCache>
                <c:formatCode>0.0000</c:formatCode>
                <c:ptCount val="25"/>
                <c:pt idx="0">
                  <c:v>0.2785846014105281</c:v>
                </c:pt>
                <c:pt idx="1">
                  <c:v>0.32645175090556094</c:v>
                </c:pt>
                <c:pt idx="2">
                  <c:v>0.40505691346246125</c:v>
                </c:pt>
                <c:pt idx="3">
                  <c:v>0.48297801598357393</c:v>
                </c:pt>
                <c:pt idx="4">
                  <c:v>0.49157763963888634</c:v>
                </c:pt>
                <c:pt idx="5">
                  <c:v>0.33326024890334804</c:v>
                </c:pt>
                <c:pt idx="6">
                  <c:v>0.35922950542339549</c:v>
                </c:pt>
                <c:pt idx="7">
                  <c:v>0.51929982491988236</c:v>
                </c:pt>
                <c:pt idx="8">
                  <c:v>0.38914440479318974</c:v>
                </c:pt>
                <c:pt idx="9">
                  <c:v>0.90047419414878438</c:v>
                </c:pt>
                <c:pt idx="10">
                  <c:v>0.61458774597123611</c:v>
                </c:pt>
                <c:pt idx="11">
                  <c:v>0.52717737652783159</c:v>
                </c:pt>
                <c:pt idx="12">
                  <c:v>0.59865260734316228</c:v>
                </c:pt>
                <c:pt idx="13">
                  <c:v>0.79651643281388085</c:v>
                </c:pt>
                <c:pt idx="14">
                  <c:v>0.92928334647592037</c:v>
                </c:pt>
                <c:pt idx="15">
                  <c:v>0.91690497251051484</c:v>
                </c:pt>
                <c:pt idx="16">
                  <c:v>0.8780524307585289</c:v>
                </c:pt>
                <c:pt idx="17">
                  <c:v>0.90479796787818878</c:v>
                </c:pt>
                <c:pt idx="18">
                  <c:v>1.2498116479085879</c:v>
                </c:pt>
                <c:pt idx="19">
                  <c:v>1.5050230520579453</c:v>
                </c:pt>
                <c:pt idx="20">
                  <c:v>1.4333994028208665</c:v>
                </c:pt>
                <c:pt idx="21">
                  <c:v>1.3468538965429022</c:v>
                </c:pt>
                <c:pt idx="22">
                  <c:v>1.3925125841964461</c:v>
                </c:pt>
                <c:pt idx="23">
                  <c:v>1.5065938669681975</c:v>
                </c:pt>
                <c:pt idx="24">
                  <c:v>1.4695016767908937</c:v>
                </c:pt>
              </c:numCache>
            </c:numRef>
          </c:yVal>
          <c:smooth val="0"/>
          <c:extLst>
            <c:ext xmlns:c16="http://schemas.microsoft.com/office/drawing/2014/chart" uri="{C3380CC4-5D6E-409C-BE32-E72D297353CC}">
              <c16:uniqueId val="{00000000-0C41-4F2E-8DCB-B3AAE2D11C48}"/>
            </c:ext>
          </c:extLst>
        </c:ser>
        <c:ser>
          <c:idx val="1"/>
          <c:order val="1"/>
          <c:tx>
            <c:v>S28 std means (gamma)</c:v>
          </c:tx>
          <c:spPr>
            <a:ln w="19050" cap="rnd">
              <a:solidFill>
                <a:schemeClr val="tx1"/>
              </a:solidFill>
              <a:prstDash val="sysDot"/>
              <a:round/>
            </a:ln>
            <a:effectLst/>
          </c:spPr>
          <c:marker>
            <c:symbol val="diamond"/>
            <c:size val="5"/>
            <c:spPr>
              <a:solidFill>
                <a:schemeClr val="tx1"/>
              </a:solidFill>
              <a:ln w="9525">
                <a:noFill/>
              </a:ln>
              <a:effectLst/>
            </c:spPr>
          </c:marker>
          <c:xVal>
            <c:numRef>
              <c:f>HL!$A$78:$A$102</c:f>
              <c:numCache>
                <c:formatCode>General</c:formatCode>
                <c:ptCount val="2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numCache>
            </c:numRef>
          </c:xVal>
          <c:yVal>
            <c:numRef>
              <c:f>HL!$L$78:$L$102</c:f>
              <c:numCache>
                <c:formatCode>0.0000</c:formatCode>
                <c:ptCount val="25"/>
                <c:pt idx="0">
                  <c:v>0.55436097418472807</c:v>
                </c:pt>
                <c:pt idx="1">
                  <c:v>0.66683949968871248</c:v>
                </c:pt>
                <c:pt idx="2">
                  <c:v>0.81935617108357151</c:v>
                </c:pt>
                <c:pt idx="3">
                  <c:v>0.73525516838124094</c:v>
                </c:pt>
                <c:pt idx="4">
                  <c:v>0.8000987217986355</c:v>
                </c:pt>
                <c:pt idx="5">
                  <c:v>0.59560700574387304</c:v>
                </c:pt>
                <c:pt idx="6">
                  <c:v>0.73347721187144421</c:v>
                </c:pt>
                <c:pt idx="7">
                  <c:v>0.85100316822903943</c:v>
                </c:pt>
                <c:pt idx="8">
                  <c:v>0.60596998524312551</c:v>
                </c:pt>
                <c:pt idx="9">
                  <c:v>0.86525225521426641</c:v>
                </c:pt>
                <c:pt idx="10">
                  <c:v>0.75325808394543037</c:v>
                </c:pt>
                <c:pt idx="11">
                  <c:v>0.73700425421957028</c:v>
                </c:pt>
                <c:pt idx="12">
                  <c:v>0.71614150575985436</c:v>
                </c:pt>
                <c:pt idx="13">
                  <c:v>0.87428000986795618</c:v>
                </c:pt>
                <c:pt idx="14">
                  <c:v>0.91092996523952563</c:v>
                </c:pt>
                <c:pt idx="15">
                  <c:v>0.90758235002662802</c:v>
                </c:pt>
                <c:pt idx="16">
                  <c:v>0.8670421849854627</c:v>
                </c:pt>
                <c:pt idx="17">
                  <c:v>0.93659616013779035</c:v>
                </c:pt>
                <c:pt idx="18">
                  <c:v>1.2164747761373047</c:v>
                </c:pt>
                <c:pt idx="19">
                  <c:v>1.1808089578269405</c:v>
                </c:pt>
                <c:pt idx="20">
                  <c:v>1.2639483312534032</c:v>
                </c:pt>
                <c:pt idx="21">
                  <c:v>1.0960094324586394</c:v>
                </c:pt>
                <c:pt idx="22">
                  <c:v>1.1290621170597288</c:v>
                </c:pt>
                <c:pt idx="23">
                  <c:v>1.4959591175552835</c:v>
                </c:pt>
                <c:pt idx="24">
                  <c:v>1.2863012631599142</c:v>
                </c:pt>
              </c:numCache>
            </c:numRef>
          </c:yVal>
          <c:smooth val="0"/>
          <c:extLst>
            <c:ext xmlns:c16="http://schemas.microsoft.com/office/drawing/2014/chart" uri="{C3380CC4-5D6E-409C-BE32-E72D297353CC}">
              <c16:uniqueId val="{00000001-0C41-4F2E-8DCB-B3AAE2D11C48}"/>
            </c:ext>
          </c:extLst>
        </c:ser>
        <c:ser>
          <c:idx val="2"/>
          <c:order val="2"/>
          <c:tx>
            <c:v>Raw means 1986-2020</c:v>
          </c:tx>
          <c:spPr>
            <a:ln w="19050" cap="rnd">
              <a:solidFill>
                <a:schemeClr val="accent1"/>
              </a:solidFill>
              <a:round/>
            </a:ln>
            <a:effectLst/>
          </c:spPr>
          <c:marker>
            <c:symbol val="circle"/>
            <c:size val="5"/>
            <c:spPr>
              <a:solidFill>
                <a:schemeClr val="accent1"/>
              </a:solidFill>
              <a:ln w="9525">
                <a:noFill/>
              </a:ln>
              <a:effectLst/>
            </c:spPr>
          </c:marker>
          <c:xVal>
            <c:numRef>
              <c:f>HL!$N$78:$N$112</c:f>
              <c:numCache>
                <c:formatCode>General</c:formatCode>
                <c:ptCount val="3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numCache>
            </c:numRef>
          </c:xVal>
          <c:yVal>
            <c:numRef>
              <c:f>HL!$AB$29:$AB$63</c:f>
              <c:numCache>
                <c:formatCode>0.0000</c:formatCode>
                <c:ptCount val="35"/>
                <c:pt idx="0">
                  <c:v>0.13924095755346821</c:v>
                </c:pt>
                <c:pt idx="1">
                  <c:v>0.1627275917990125</c:v>
                </c:pt>
                <c:pt idx="2">
                  <c:v>0.20472873359001895</c:v>
                </c:pt>
                <c:pt idx="3">
                  <c:v>0.24144648022685763</c:v>
                </c:pt>
                <c:pt idx="4">
                  <c:v>0.24470785639916087</c:v>
                </c:pt>
                <c:pt idx="5">
                  <c:v>0.17372203321133178</c:v>
                </c:pt>
                <c:pt idx="6">
                  <c:v>0.17942763223729177</c:v>
                </c:pt>
                <c:pt idx="7">
                  <c:v>0.28790462684523505</c:v>
                </c:pt>
                <c:pt idx="8">
                  <c:v>0.221501145051127</c:v>
                </c:pt>
                <c:pt idx="9">
                  <c:v>0.64889401461414309</c:v>
                </c:pt>
                <c:pt idx="10">
                  <c:v>0.43334588616714792</c:v>
                </c:pt>
                <c:pt idx="11">
                  <c:v>0.31338705299661057</c:v>
                </c:pt>
                <c:pt idx="12">
                  <c:v>0.38158099389550193</c:v>
                </c:pt>
                <c:pt idx="13">
                  <c:v>0.46685464229382301</c:v>
                </c:pt>
                <c:pt idx="14">
                  <c:v>0.61429621385674682</c:v>
                </c:pt>
                <c:pt idx="15">
                  <c:v>0.65638832853474638</c:v>
                </c:pt>
                <c:pt idx="16">
                  <c:v>0.70244877697720054</c:v>
                </c:pt>
                <c:pt idx="17">
                  <c:v>0.82159397721133742</c:v>
                </c:pt>
                <c:pt idx="18">
                  <c:v>1.1687892745212705</c:v>
                </c:pt>
                <c:pt idx="19">
                  <c:v>1.3011713403005671</c:v>
                </c:pt>
                <c:pt idx="20">
                  <c:v>1.1805598026920265</c:v>
                </c:pt>
                <c:pt idx="21">
                  <c:v>1.0244291926204678</c:v>
                </c:pt>
                <c:pt idx="22">
                  <c:v>1.0655137291528762</c:v>
                </c:pt>
                <c:pt idx="23">
                  <c:v>0.98458817746605787</c:v>
                </c:pt>
                <c:pt idx="24">
                  <c:v>1.2235032425962342</c:v>
                </c:pt>
                <c:pt idx="25">
                  <c:v>1.2845836279085092</c:v>
                </c:pt>
                <c:pt idx="26">
                  <c:v>1.0152466156981066</c:v>
                </c:pt>
                <c:pt idx="27">
                  <c:v>1.0298335501176501</c:v>
                </c:pt>
                <c:pt idx="28">
                  <c:v>1.2351430280624052</c:v>
                </c:pt>
                <c:pt idx="29">
                  <c:v>1.1837515154766138</c:v>
                </c:pt>
                <c:pt idx="30">
                  <c:v>1.3263055956252068</c:v>
                </c:pt>
                <c:pt idx="31">
                  <c:v>1.5428546176009212</c:v>
                </c:pt>
                <c:pt idx="32">
                  <c:v>1.5551143693200047</c:v>
                </c:pt>
                <c:pt idx="33">
                  <c:v>1.3698570297430932</c:v>
                </c:pt>
                <c:pt idx="34">
                  <c:v>1.3288829537648976</c:v>
                </c:pt>
              </c:numCache>
            </c:numRef>
          </c:yVal>
          <c:smooth val="0"/>
          <c:extLst>
            <c:ext xmlns:c16="http://schemas.microsoft.com/office/drawing/2014/chart" uri="{C3380CC4-5D6E-409C-BE32-E72D297353CC}">
              <c16:uniqueId val="{00000002-0C41-4F2E-8DCB-B3AAE2D11C48}"/>
            </c:ext>
          </c:extLst>
        </c:ser>
        <c:ser>
          <c:idx val="3"/>
          <c:order val="3"/>
          <c:tx>
            <c:v>1986-2020 std means (gamma)</c:v>
          </c:tx>
          <c:spPr>
            <a:ln w="19050" cap="rnd">
              <a:solidFill>
                <a:schemeClr val="accent4"/>
              </a:solidFill>
              <a:round/>
            </a:ln>
            <a:effectLst/>
          </c:spPr>
          <c:marker>
            <c:symbol val="circle"/>
            <c:size val="4"/>
            <c:spPr>
              <a:solidFill>
                <a:schemeClr val="accent1"/>
              </a:solidFill>
              <a:ln w="9525">
                <a:noFill/>
              </a:ln>
              <a:effectLst/>
            </c:spPr>
          </c:marker>
          <c:xVal>
            <c:numRef>
              <c:f>HL!$N$78:$N$112</c:f>
              <c:numCache>
                <c:formatCode>General</c:formatCode>
                <c:ptCount val="3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numCache>
            </c:numRef>
          </c:xVal>
          <c:yVal>
            <c:numRef>
              <c:f>HL!$Y$78:$Y$112</c:f>
              <c:numCache>
                <c:formatCode>0.0000</c:formatCode>
                <c:ptCount val="35"/>
                <c:pt idx="0">
                  <c:v>0.41527864132660797</c:v>
                </c:pt>
                <c:pt idx="1">
                  <c:v>0.53302174119901558</c:v>
                </c:pt>
                <c:pt idx="2">
                  <c:v>0.61711883818440794</c:v>
                </c:pt>
                <c:pt idx="3">
                  <c:v>0.5761792781149867</c:v>
                </c:pt>
                <c:pt idx="4">
                  <c:v>0.65044643523390733</c:v>
                </c:pt>
                <c:pt idx="5">
                  <c:v>0.4710258816771975</c:v>
                </c:pt>
                <c:pt idx="6">
                  <c:v>0.57510752093865536</c:v>
                </c:pt>
                <c:pt idx="7">
                  <c:v>0.88609772183978208</c:v>
                </c:pt>
                <c:pt idx="8">
                  <c:v>0.50394292668008245</c:v>
                </c:pt>
                <c:pt idx="9">
                  <c:v>0.72930162687642408</c:v>
                </c:pt>
                <c:pt idx="10">
                  <c:v>0.65385425495362759</c:v>
                </c:pt>
                <c:pt idx="11">
                  <c:v>0.59187479921638386</c:v>
                </c:pt>
                <c:pt idx="12">
                  <c:v>0.60860006630002161</c:v>
                </c:pt>
                <c:pt idx="13">
                  <c:v>0.68324319974480596</c:v>
                </c:pt>
                <c:pt idx="14">
                  <c:v>0.71172333220620976</c:v>
                </c:pt>
                <c:pt idx="15">
                  <c:v>0.72481007757077009</c:v>
                </c:pt>
                <c:pt idx="16">
                  <c:v>0.7178855824497552</c:v>
                </c:pt>
                <c:pt idx="17">
                  <c:v>0.84404688508621306</c:v>
                </c:pt>
                <c:pt idx="18">
                  <c:v>1.1722997721942143</c:v>
                </c:pt>
                <c:pt idx="19">
                  <c:v>1.1388061184393068</c:v>
                </c:pt>
                <c:pt idx="20">
                  <c:v>1.1423893458353445</c:v>
                </c:pt>
                <c:pt idx="21">
                  <c:v>1.0024532889338098</c:v>
                </c:pt>
                <c:pt idx="22">
                  <c:v>1.0308370043522708</c:v>
                </c:pt>
                <c:pt idx="23">
                  <c:v>1.2656279642482278</c:v>
                </c:pt>
                <c:pt idx="24">
                  <c:v>1.2990988101669885</c:v>
                </c:pt>
                <c:pt idx="25">
                  <c:v>1.173656267754241</c:v>
                </c:pt>
                <c:pt idx="26">
                  <c:v>0.95307710785448607</c:v>
                </c:pt>
                <c:pt idx="27">
                  <c:v>0.98033103817601253</c:v>
                </c:pt>
                <c:pt idx="28">
                  <c:v>1.158617274097913</c:v>
                </c:pt>
                <c:pt idx="29">
                  <c:v>1.0392771836573123</c:v>
                </c:pt>
                <c:pt idx="30">
                  <c:v>1.2231076304637374</c:v>
                </c:pt>
                <c:pt idx="31">
                  <c:v>1.1767855860031302</c:v>
                </c:pt>
                <c:pt idx="32">
                  <c:v>1.2635320844275235</c:v>
                </c:pt>
                <c:pt idx="33">
                  <c:v>1.2469294157858577</c:v>
                </c:pt>
                <c:pt idx="34">
                  <c:v>1.0795454750874021</c:v>
                </c:pt>
              </c:numCache>
            </c:numRef>
          </c:yVal>
          <c:smooth val="0"/>
          <c:extLst>
            <c:ext xmlns:c16="http://schemas.microsoft.com/office/drawing/2014/chart" uri="{C3380CC4-5D6E-409C-BE32-E72D297353CC}">
              <c16:uniqueId val="{00000003-0C41-4F2E-8DCB-B3AAE2D11C48}"/>
            </c:ext>
          </c:extLst>
        </c:ser>
        <c:dLbls>
          <c:showLegendKey val="0"/>
          <c:showVal val="0"/>
          <c:showCatName val="0"/>
          <c:showSerName val="0"/>
          <c:showPercent val="0"/>
          <c:showBubbleSize val="0"/>
        </c:dLbls>
        <c:axId val="1532455695"/>
        <c:axId val="1532453199"/>
      </c:scatterChart>
      <c:valAx>
        <c:axId val="1532455695"/>
        <c:scaling>
          <c:orientation val="minMax"/>
          <c:max val="2020"/>
          <c:min val="1986"/>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400">
                    <a:solidFill>
                      <a:sysClr val="windowText" lastClr="000000"/>
                    </a:solidFill>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32453199"/>
        <c:crosses val="autoZero"/>
        <c:crossBetween val="midCat"/>
      </c:valAx>
      <c:valAx>
        <c:axId val="1532453199"/>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400">
                    <a:solidFill>
                      <a:sysClr val="windowText" lastClr="000000"/>
                    </a:solidFill>
                  </a:rPr>
                  <a:t>Relative means</a:t>
                </a:r>
              </a:p>
            </c:rich>
          </c:tx>
          <c:layout>
            <c:manualLayout>
              <c:xMode val="edge"/>
              <c:yMode val="edge"/>
              <c:x val="3.3888888888888885E-2"/>
              <c:y val="0.2518095654709828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0"/>
        <c:majorTickMark val="out"/>
        <c:minorTickMark val="out"/>
        <c:tickLblPos val="nextTo"/>
        <c:spPr>
          <a:noFill/>
          <a:ln w="9525" cap="flat" cmpd="sng" algn="ctr">
            <a:solidFill>
              <a:schemeClr val="tx1">
                <a:alpha val="99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32455695"/>
        <c:crosses val="autoZero"/>
        <c:crossBetween val="midCat"/>
      </c:valAx>
      <c:spPr>
        <a:noFill/>
        <a:ln>
          <a:noFill/>
        </a:ln>
        <a:effectLst/>
      </c:spPr>
    </c:plotArea>
    <c:legend>
      <c:legendPos val="r"/>
      <c:layout>
        <c:manualLayout>
          <c:xMode val="edge"/>
          <c:yMode val="edge"/>
          <c:x val="0.17338848871071644"/>
          <c:y val="3.2275801291261952E-2"/>
          <c:w val="0.40334820647419073"/>
          <c:h val="0.3333377077865267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79881DD-17F5-4627-B3ED-AF12D56E3FB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charset="0"/>
                <a:cs typeface="ヒラギノ角ゴ Pro W3" charset="-128"/>
              </a:defRPr>
            </a:lvl1pPr>
          </a:lstStyle>
          <a:p>
            <a:pPr>
              <a:defRPr/>
            </a:pPr>
            <a:endParaRPr lang="en-US"/>
          </a:p>
        </p:txBody>
      </p:sp>
      <p:sp>
        <p:nvSpPr>
          <p:cNvPr id="3075" name="Rectangle 3">
            <a:extLst>
              <a:ext uri="{FF2B5EF4-FFF2-40B4-BE49-F238E27FC236}">
                <a16:creationId xmlns:a16="http://schemas.microsoft.com/office/drawing/2014/main" id="{5673E71A-2CED-4D51-B598-3B940D44035B}"/>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charset="0"/>
                <a:cs typeface="ヒラギノ角ゴ Pro W3" charset="-128"/>
              </a:defRPr>
            </a:lvl1pPr>
          </a:lstStyle>
          <a:p>
            <a:pPr>
              <a:defRPr/>
            </a:pPr>
            <a:endParaRPr lang="en-US"/>
          </a:p>
        </p:txBody>
      </p:sp>
      <p:sp>
        <p:nvSpPr>
          <p:cNvPr id="9220" name="Rectangle 4">
            <a:extLst>
              <a:ext uri="{FF2B5EF4-FFF2-40B4-BE49-F238E27FC236}">
                <a16:creationId xmlns:a16="http://schemas.microsoft.com/office/drawing/2014/main" id="{33F1071C-84B4-43A6-8635-413DBED18C4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AAFFF1DD-E8B1-4FDC-B0C5-32DC0EE57A4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DB8ECA50-0B2B-4504-A2DC-62E1CE2F998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charset="0"/>
                <a:cs typeface="ヒラギノ角ゴ Pro W3" charset="-128"/>
              </a:defRPr>
            </a:lvl1pPr>
          </a:lstStyle>
          <a:p>
            <a:pPr>
              <a:defRPr/>
            </a:pPr>
            <a:endParaRPr lang="en-US"/>
          </a:p>
        </p:txBody>
      </p:sp>
      <p:sp>
        <p:nvSpPr>
          <p:cNvPr id="3079" name="Rectangle 7">
            <a:extLst>
              <a:ext uri="{FF2B5EF4-FFF2-40B4-BE49-F238E27FC236}">
                <a16:creationId xmlns:a16="http://schemas.microsoft.com/office/drawing/2014/main" id="{929507D9-5667-4E96-B769-44796849D7C4}"/>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17BA7081-D38B-4589-8998-0BFDBDF035F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7EB299F-0A37-4790-98B5-B7FDB950A9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defRPr sz="2400">
                <a:solidFill>
                  <a:schemeClr val="tx1"/>
                </a:solidFill>
                <a:latin typeface="Arial" panose="020B0604020202020204" pitchFamily="34" charset="0"/>
                <a:ea typeface="ヒラギノ角ゴ Pro W3" charset="-128"/>
              </a:defRPr>
            </a:lvl9pPr>
          </a:lstStyle>
          <a:p>
            <a:fld id="{46293C1B-5883-4C9B-87CE-0115B4E90143}" type="slidenum">
              <a:rPr lang="en-US" altLang="en-US" sz="1200"/>
              <a:pPr/>
              <a:t>1</a:t>
            </a:fld>
            <a:endParaRPr lang="en-US" altLang="en-US" sz="1200"/>
          </a:p>
        </p:txBody>
      </p:sp>
      <p:sp>
        <p:nvSpPr>
          <p:cNvPr id="10243" name="Rectangle 2">
            <a:extLst>
              <a:ext uri="{FF2B5EF4-FFF2-40B4-BE49-F238E27FC236}">
                <a16:creationId xmlns:a16="http://schemas.microsoft.com/office/drawing/2014/main" id="{990974A6-4849-4DC8-801E-DEE135043943}"/>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3069C1C-37FB-4B93-9AA2-1BEF0BB3DC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200400"/>
            <a:ext cx="5410200" cy="1143000"/>
          </a:xfrm>
        </p:spPr>
        <p:txBody>
          <a:bodyPr/>
          <a:lstStyle>
            <a:lvl1pPr>
              <a:defRPr>
                <a:solidFill>
                  <a:srgbClr val="FCDA7F"/>
                </a:solidFill>
              </a:defRPr>
            </a:lvl1pPr>
          </a:lstStyle>
          <a:p>
            <a:r>
              <a:rPr lang="en-US"/>
              <a:t>Click to edit Master title style</a:t>
            </a:r>
          </a:p>
        </p:txBody>
      </p:sp>
      <p:sp>
        <p:nvSpPr>
          <p:cNvPr id="5124" name="Rectangle 4"/>
          <p:cNvSpPr>
            <a:spLocks noGrp="1" noChangeArrowheads="1"/>
          </p:cNvSpPr>
          <p:nvPr>
            <p:ph type="subTitle" idx="1"/>
          </p:nvPr>
        </p:nvSpPr>
        <p:spPr>
          <a:xfrm>
            <a:off x="685800" y="4495800"/>
            <a:ext cx="4876800" cy="457200"/>
          </a:xfrm>
        </p:spPr>
        <p:txBody>
          <a:bodyPr/>
          <a:lstStyle>
            <a:lvl1pPr marL="0" indent="0">
              <a:defRPr>
                <a:solidFill>
                  <a:srgbClr val="FCDA7F"/>
                </a:solidFill>
              </a:defRPr>
            </a:lvl1pPr>
          </a:lstStyle>
          <a:p>
            <a:r>
              <a:rPr lang="en-US"/>
              <a:t>Click to edit Master subtitle style</a:t>
            </a:r>
          </a:p>
        </p:txBody>
      </p:sp>
    </p:spTree>
    <p:extLst>
      <p:ext uri="{BB962C8B-B14F-4D97-AF65-F5344CB8AC3E}">
        <p14:creationId xmlns:p14="http://schemas.microsoft.com/office/powerpoint/2010/main" val="210686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94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1430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1430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659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039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9125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88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883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039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219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0365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171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5">
            <a:extLst>
              <a:ext uri="{FF2B5EF4-FFF2-40B4-BE49-F238E27FC236}">
                <a16:creationId xmlns:a16="http://schemas.microsoft.com/office/drawing/2014/main" id="{5679C023-5C2E-41D9-93AC-E5647A632408}"/>
              </a:ext>
            </a:extLst>
          </p:cNvPr>
          <p:cNvSpPr>
            <a:spLocks noGrp="1" noChangeArrowheads="1"/>
          </p:cNvSpPr>
          <p:nvPr>
            <p:ph type="body" idx="1"/>
          </p:nvPr>
        </p:nvSpPr>
        <p:spPr bwMode="auto">
          <a:xfrm>
            <a:off x="533400" y="2362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a:extLst>
              <a:ext uri="{FF2B5EF4-FFF2-40B4-BE49-F238E27FC236}">
                <a16:creationId xmlns:a16="http://schemas.microsoft.com/office/drawing/2014/main" id="{609C7191-CB18-470A-A712-D4350B40B77B}"/>
              </a:ext>
            </a:extLst>
          </p:cNvPr>
          <p:cNvSpPr>
            <a:spLocks noGrp="1" noChangeArrowheads="1"/>
          </p:cNvSpPr>
          <p:nvPr>
            <p:ph type="title"/>
          </p:nvPr>
        </p:nvSpPr>
        <p:spPr bwMode="auto">
          <a:xfrm>
            <a:off x="2286000" y="1143000"/>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Box 14">
            <a:extLst>
              <a:ext uri="{FF2B5EF4-FFF2-40B4-BE49-F238E27FC236}">
                <a16:creationId xmlns:a16="http://schemas.microsoft.com/office/drawing/2014/main" id="{CCD2328F-71B0-4697-9A36-76D472A77E82}"/>
              </a:ext>
            </a:extLst>
          </p:cNvPr>
          <p:cNvSpPr txBox="1">
            <a:spLocks noChangeArrowheads="1"/>
          </p:cNvSpPr>
          <p:nvPr userDrawn="1"/>
        </p:nvSpPr>
        <p:spPr bwMode="auto">
          <a:xfrm>
            <a:off x="8610600" y="64770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pPr>
            <a:fld id="{A9C044CD-8FF4-443F-B5F7-8E3B683FD3CC}" type="slidenum">
              <a:rPr lang="en-US" altLang="en-US" sz="1200"/>
              <a:pPr>
                <a:spcBef>
                  <a:spcPct val="50000"/>
                </a:spcBef>
              </a:pPr>
              <a:t>‹#›</a:t>
            </a:fld>
            <a:endParaRPr lang="en-US" altLang="en-US" sz="1200"/>
          </a:p>
        </p:txBody>
      </p:sp>
    </p:spTree>
  </p:cSld>
  <p:clrMap bg1="lt1" tx1="dk1" bg2="lt2" tx2="dk2" accent1="accent1" accent2="accent2" accent3="accent3" accent4="accent4" accent5="accent5" accent6="accent6" hlink="hlink" folHlink="folHlink"/>
  <p:sldLayoutIdLst>
    <p:sldLayoutId id="2147483769"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Black" charset="0"/>
          <a:ea typeface="ヒラギノ角ゴ Pro W3" charset="-128"/>
          <a:cs typeface="ヒラギノ角ゴ Pro W3" charset="-128"/>
        </a:defRPr>
      </a:lvl2pPr>
      <a:lvl3pPr algn="l" rtl="0" eaLnBrk="0" fontAlgn="base" hangingPunct="0">
        <a:spcBef>
          <a:spcPct val="0"/>
        </a:spcBef>
        <a:spcAft>
          <a:spcPct val="0"/>
        </a:spcAft>
        <a:defRPr sz="2400">
          <a:solidFill>
            <a:schemeClr val="tx2"/>
          </a:solidFill>
          <a:latin typeface="Arial Black" charset="0"/>
          <a:ea typeface="ヒラギノ角ゴ Pro W3" charset="-128"/>
          <a:cs typeface="ヒラギノ角ゴ Pro W3" charset="-128"/>
        </a:defRPr>
      </a:lvl3pPr>
      <a:lvl4pPr algn="l" rtl="0" eaLnBrk="0" fontAlgn="base" hangingPunct="0">
        <a:spcBef>
          <a:spcPct val="0"/>
        </a:spcBef>
        <a:spcAft>
          <a:spcPct val="0"/>
        </a:spcAft>
        <a:defRPr sz="2400">
          <a:solidFill>
            <a:schemeClr val="tx2"/>
          </a:solidFill>
          <a:latin typeface="Arial Black" charset="0"/>
          <a:ea typeface="ヒラギノ角ゴ Pro W3" charset="-128"/>
          <a:cs typeface="ヒラギノ角ゴ Pro W3" charset="-128"/>
        </a:defRPr>
      </a:lvl4pPr>
      <a:lvl5pPr algn="l" rtl="0" eaLnBrk="0" fontAlgn="base" hangingPunct="0">
        <a:spcBef>
          <a:spcPct val="0"/>
        </a:spcBef>
        <a:spcAft>
          <a:spcPct val="0"/>
        </a:spcAft>
        <a:defRPr sz="2400">
          <a:solidFill>
            <a:schemeClr val="tx2"/>
          </a:solidFill>
          <a:latin typeface="Arial Black" charset="0"/>
          <a:ea typeface="ヒラギノ角ゴ Pro W3" charset="-128"/>
          <a:cs typeface="ヒラギノ角ゴ Pro W3" charset="-128"/>
        </a:defRPr>
      </a:lvl5pPr>
      <a:lvl6pPr marL="457200" algn="l" rtl="0" fontAlgn="base">
        <a:spcBef>
          <a:spcPct val="0"/>
        </a:spcBef>
        <a:spcAft>
          <a:spcPct val="0"/>
        </a:spcAft>
        <a:defRPr sz="2400">
          <a:solidFill>
            <a:schemeClr val="tx2"/>
          </a:solidFill>
          <a:latin typeface="Arial Black" charset="0"/>
          <a:ea typeface="ヒラギノ角ゴ Pro W3" charset="-128"/>
          <a:cs typeface="ヒラギノ角ゴ Pro W3" charset="-128"/>
        </a:defRPr>
      </a:lvl6pPr>
      <a:lvl7pPr marL="914400" algn="l" rtl="0" fontAlgn="base">
        <a:spcBef>
          <a:spcPct val="0"/>
        </a:spcBef>
        <a:spcAft>
          <a:spcPct val="0"/>
        </a:spcAft>
        <a:defRPr sz="2400">
          <a:solidFill>
            <a:schemeClr val="tx2"/>
          </a:solidFill>
          <a:latin typeface="Arial Black" charset="0"/>
          <a:ea typeface="ヒラギノ角ゴ Pro W3" charset="-128"/>
          <a:cs typeface="ヒラギノ角ゴ Pro W3" charset="-128"/>
        </a:defRPr>
      </a:lvl7pPr>
      <a:lvl8pPr marL="1371600" algn="l" rtl="0" fontAlgn="base">
        <a:spcBef>
          <a:spcPct val="0"/>
        </a:spcBef>
        <a:spcAft>
          <a:spcPct val="0"/>
        </a:spcAft>
        <a:defRPr sz="2400">
          <a:solidFill>
            <a:schemeClr val="tx2"/>
          </a:solidFill>
          <a:latin typeface="Arial Black" charset="0"/>
          <a:ea typeface="ヒラギノ角ゴ Pro W3" charset="-128"/>
          <a:cs typeface="ヒラギノ角ゴ Pro W3" charset="-128"/>
        </a:defRPr>
      </a:lvl8pPr>
      <a:lvl9pPr marL="1828800" algn="l" rtl="0" fontAlgn="base">
        <a:spcBef>
          <a:spcPct val="0"/>
        </a:spcBef>
        <a:spcAft>
          <a:spcPct val="0"/>
        </a:spcAft>
        <a:defRPr sz="2400">
          <a:solidFill>
            <a:schemeClr val="tx2"/>
          </a:solidFill>
          <a:latin typeface="Arial Black"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a:solidFill>
            <a:schemeClr val="tx1"/>
          </a:solidFill>
          <a:latin typeface="+mn-lt"/>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98637CB-BFAD-4340-BF8D-2F3EBFFF87E9}"/>
              </a:ext>
            </a:extLst>
          </p:cNvPr>
          <p:cNvSpPr>
            <a:spLocks noGrp="1" noChangeArrowheads="1"/>
          </p:cNvSpPr>
          <p:nvPr>
            <p:ph type="ctrTitle"/>
          </p:nvPr>
        </p:nvSpPr>
        <p:spPr>
          <a:xfrm>
            <a:off x="228600" y="2667000"/>
            <a:ext cx="7620000" cy="838200"/>
          </a:xfrm>
        </p:spPr>
        <p:txBody>
          <a:bodyPr/>
          <a:lstStyle/>
          <a:p>
            <a:pPr eaLnBrk="1" hangingPunct="1"/>
            <a:r>
              <a:rPr lang="en-US" altLang="en-US" dirty="0"/>
              <a:t>SEDAR 78 South Atlantic Spanish Mackerel DW/AW Webinar 1</a:t>
            </a:r>
          </a:p>
        </p:txBody>
      </p:sp>
      <p:sp>
        <p:nvSpPr>
          <p:cNvPr id="3075" name="Rectangle 3">
            <a:extLst>
              <a:ext uri="{FF2B5EF4-FFF2-40B4-BE49-F238E27FC236}">
                <a16:creationId xmlns:a16="http://schemas.microsoft.com/office/drawing/2014/main" id="{4C359054-19CB-4FA4-BF38-0997EEBEC647}"/>
              </a:ext>
            </a:extLst>
          </p:cNvPr>
          <p:cNvSpPr>
            <a:spLocks noGrp="1" noChangeArrowheads="1"/>
          </p:cNvSpPr>
          <p:nvPr>
            <p:ph type="subTitle" idx="1"/>
          </p:nvPr>
        </p:nvSpPr>
        <p:spPr>
          <a:xfrm>
            <a:off x="457200" y="5410200"/>
            <a:ext cx="4876800" cy="457200"/>
          </a:xfrm>
        </p:spPr>
        <p:txBody>
          <a:bodyPr/>
          <a:lstStyle/>
          <a:p>
            <a:pPr eaLnBrk="1" hangingPunct="1"/>
            <a:r>
              <a:rPr lang="en-US" altLang="en-US" sz="2000" dirty="0"/>
              <a:t>November 17,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123C-CC0E-4BB5-B07D-62E7A2D4B9F5}"/>
              </a:ext>
            </a:extLst>
          </p:cNvPr>
          <p:cNvSpPr>
            <a:spLocks noGrp="1"/>
          </p:cNvSpPr>
          <p:nvPr>
            <p:ph type="title"/>
          </p:nvPr>
        </p:nvSpPr>
        <p:spPr>
          <a:xfrm>
            <a:off x="106524" y="2133600"/>
            <a:ext cx="2971800" cy="1295400"/>
          </a:xfrm>
        </p:spPr>
        <p:txBody>
          <a:bodyPr/>
          <a:lstStyle/>
          <a:p>
            <a:r>
              <a:rPr lang="en-US" dirty="0"/>
              <a:t>Recreational</a:t>
            </a:r>
            <a:br>
              <a:rPr lang="en-US" dirty="0"/>
            </a:br>
            <a:r>
              <a:rPr lang="en-US" dirty="0"/>
              <a:t>Landings</a:t>
            </a:r>
            <a:br>
              <a:rPr lang="en-US" dirty="0"/>
            </a:br>
            <a:r>
              <a:rPr lang="en-US" dirty="0"/>
              <a:t>WP03</a:t>
            </a:r>
          </a:p>
        </p:txBody>
      </p:sp>
      <p:pic>
        <p:nvPicPr>
          <p:cNvPr id="4" name="Picture 3">
            <a:extLst>
              <a:ext uri="{FF2B5EF4-FFF2-40B4-BE49-F238E27FC236}">
                <a16:creationId xmlns:a16="http://schemas.microsoft.com/office/drawing/2014/main" id="{6A9B6CD4-3EA2-4AC3-9EC7-CDA1611D6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700" y="0"/>
            <a:ext cx="6819900" cy="6819900"/>
          </a:xfrm>
          <a:prstGeom prst="rect">
            <a:avLst/>
          </a:prstGeom>
        </p:spPr>
      </p:pic>
      <p:sp>
        <p:nvSpPr>
          <p:cNvPr id="5" name="Content Placeholder 2">
            <a:extLst>
              <a:ext uri="{FF2B5EF4-FFF2-40B4-BE49-F238E27FC236}">
                <a16:creationId xmlns:a16="http://schemas.microsoft.com/office/drawing/2014/main" id="{FADF6128-51AA-496B-86C4-9BFE5D757D2A}"/>
              </a:ext>
            </a:extLst>
          </p:cNvPr>
          <p:cNvSpPr>
            <a:spLocks noGrp="1"/>
          </p:cNvSpPr>
          <p:nvPr>
            <p:ph idx="1"/>
          </p:nvPr>
        </p:nvSpPr>
        <p:spPr>
          <a:xfrm>
            <a:off x="76200" y="3429000"/>
            <a:ext cx="2667000" cy="2895599"/>
          </a:xfrm>
        </p:spPr>
        <p:txBody>
          <a:bodyPr/>
          <a:lstStyle/>
          <a:p>
            <a:pPr>
              <a:buFont typeface="Arial" panose="020B0604020202020204" pitchFamily="34" charset="0"/>
              <a:buChar char="•"/>
            </a:pPr>
            <a:r>
              <a:rPr lang="en-US" dirty="0"/>
              <a:t>Increase in overlapping years due to calibration improvements</a:t>
            </a:r>
          </a:p>
          <a:p>
            <a:pPr>
              <a:buFont typeface="Arial" panose="020B0604020202020204" pitchFamily="34" charset="0"/>
              <a:buChar char="•"/>
            </a:pPr>
            <a:r>
              <a:rPr lang="en-US" dirty="0"/>
              <a:t>SEDAR 28 discard mortality =0.2</a:t>
            </a:r>
          </a:p>
        </p:txBody>
      </p:sp>
    </p:spTree>
    <p:extLst>
      <p:ext uri="{BB962C8B-B14F-4D97-AF65-F5344CB8AC3E}">
        <p14:creationId xmlns:p14="http://schemas.microsoft.com/office/powerpoint/2010/main" val="3330225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74DB-D637-4720-BF45-BC2C968690B5}"/>
              </a:ext>
            </a:extLst>
          </p:cNvPr>
          <p:cNvSpPr>
            <a:spLocks noGrp="1"/>
          </p:cNvSpPr>
          <p:nvPr>
            <p:ph type="title"/>
          </p:nvPr>
        </p:nvSpPr>
        <p:spPr/>
        <p:txBody>
          <a:bodyPr/>
          <a:lstStyle/>
          <a:p>
            <a:r>
              <a:rPr lang="en-US" dirty="0"/>
              <a:t>Indices of Abundance</a:t>
            </a:r>
          </a:p>
        </p:txBody>
      </p:sp>
      <p:sp>
        <p:nvSpPr>
          <p:cNvPr id="3" name="Content Placeholder 2">
            <a:extLst>
              <a:ext uri="{FF2B5EF4-FFF2-40B4-BE49-F238E27FC236}">
                <a16:creationId xmlns:a16="http://schemas.microsoft.com/office/drawing/2014/main" id="{EC8A112B-E80F-4957-A8ED-707DB3570DC8}"/>
              </a:ext>
            </a:extLst>
          </p:cNvPr>
          <p:cNvSpPr>
            <a:spLocks noGrp="1"/>
          </p:cNvSpPr>
          <p:nvPr>
            <p:ph idx="1"/>
          </p:nvPr>
        </p:nvSpPr>
        <p:spPr>
          <a:xfrm>
            <a:off x="533400" y="2362200"/>
            <a:ext cx="8153400" cy="3886200"/>
          </a:xfrm>
        </p:spPr>
        <p:txBody>
          <a:bodyPr/>
          <a:lstStyle/>
          <a:p>
            <a:pPr>
              <a:buFont typeface="Arial" panose="020B0604020202020204" pitchFamily="34" charset="0"/>
              <a:buChar char="•"/>
            </a:pPr>
            <a:r>
              <a:rPr lang="en-US" dirty="0"/>
              <a:t>SEAMAP-YOY (1989-2019, WP-01&amp; WP-02)</a:t>
            </a:r>
          </a:p>
          <a:p>
            <a:pPr>
              <a:buFont typeface="Arial" panose="020B0604020202020204" pitchFamily="34" charset="0"/>
              <a:buChar char="•"/>
            </a:pPr>
            <a:endParaRPr lang="en-US" dirty="0"/>
          </a:p>
          <a:p>
            <a:pPr>
              <a:buFont typeface="Arial" panose="020B0604020202020204" pitchFamily="34" charset="0"/>
              <a:buChar char="•"/>
            </a:pPr>
            <a:r>
              <a:rPr lang="en-US" dirty="0"/>
              <a:t>MRIP (1982-2020, WP-09)</a:t>
            </a:r>
          </a:p>
          <a:p>
            <a:pPr>
              <a:buFont typeface="Arial" panose="020B0604020202020204" pitchFamily="34" charset="0"/>
              <a:buChar char="•"/>
            </a:pPr>
            <a:endParaRPr lang="en-US" dirty="0"/>
          </a:p>
          <a:p>
            <a:pPr>
              <a:buFont typeface="Arial" panose="020B0604020202020204" pitchFamily="34" charset="0"/>
              <a:buChar char="•"/>
            </a:pPr>
            <a:r>
              <a:rPr lang="en-US" dirty="0"/>
              <a:t>Florida Trip Ticket- handline/trolling (1986-2020, WP-12)</a:t>
            </a:r>
          </a:p>
          <a:p>
            <a:pPr>
              <a:buFont typeface="Arial" panose="020B0604020202020204" pitchFamily="34" charset="0"/>
              <a:buChar char="•"/>
            </a:pPr>
            <a:endParaRPr lang="en-US" dirty="0"/>
          </a:p>
          <a:p>
            <a:pPr>
              <a:buFont typeface="Arial" panose="020B0604020202020204" pitchFamily="34" charset="0"/>
              <a:buChar char="•"/>
            </a:pPr>
            <a:r>
              <a:rPr lang="en-US" dirty="0"/>
              <a:t>Southeast coastal gillnet survey </a:t>
            </a:r>
            <a:r>
              <a:rPr lang="en-US"/>
              <a:t>(1999-2020, WP-07) </a:t>
            </a:r>
            <a:r>
              <a:rPr lang="en-US" b="1" dirty="0"/>
              <a:t>NEW</a:t>
            </a:r>
          </a:p>
          <a:p>
            <a:pPr marL="0" indent="0"/>
            <a:endParaRPr lang="en-US" dirty="0"/>
          </a:p>
        </p:txBody>
      </p:sp>
    </p:spTree>
    <p:extLst>
      <p:ext uri="{BB962C8B-B14F-4D97-AF65-F5344CB8AC3E}">
        <p14:creationId xmlns:p14="http://schemas.microsoft.com/office/powerpoint/2010/main" val="3715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F7BD8-32DE-4066-BF91-8A7ACEB869C1}"/>
              </a:ext>
            </a:extLst>
          </p:cNvPr>
          <p:cNvSpPr>
            <a:spLocks noGrp="1"/>
          </p:cNvSpPr>
          <p:nvPr>
            <p:ph type="title"/>
          </p:nvPr>
        </p:nvSpPr>
        <p:spPr>
          <a:xfrm>
            <a:off x="2667000" y="457200"/>
            <a:ext cx="6019800" cy="838200"/>
          </a:xfrm>
          <a:solidFill>
            <a:schemeClr val="bg1"/>
          </a:solidFill>
        </p:spPr>
        <p:txBody>
          <a:bodyPr/>
          <a:lstStyle/>
          <a:p>
            <a:r>
              <a:rPr lang="en-US" dirty="0"/>
              <a:t>Southeast coastal gillnet observer index</a:t>
            </a:r>
          </a:p>
        </p:txBody>
      </p:sp>
      <p:sp>
        <p:nvSpPr>
          <p:cNvPr id="3" name="Content Placeholder 2">
            <a:extLst>
              <a:ext uri="{FF2B5EF4-FFF2-40B4-BE49-F238E27FC236}">
                <a16:creationId xmlns:a16="http://schemas.microsoft.com/office/drawing/2014/main" id="{36DD6705-B4AC-4C96-92CC-FBF7CCBEC73F}"/>
              </a:ext>
            </a:extLst>
          </p:cNvPr>
          <p:cNvSpPr>
            <a:spLocks noGrp="1"/>
          </p:cNvSpPr>
          <p:nvPr>
            <p:ph idx="1"/>
          </p:nvPr>
        </p:nvSpPr>
        <p:spPr>
          <a:xfrm>
            <a:off x="533400" y="1257300"/>
            <a:ext cx="8305800" cy="5143500"/>
          </a:xfrm>
          <a:solidFill>
            <a:schemeClr val="bg1"/>
          </a:solidFill>
        </p:spPr>
        <p:txBody>
          <a:bodyPr/>
          <a:lstStyle/>
          <a:p>
            <a:r>
              <a:rPr lang="en-US" b="1" dirty="0"/>
              <a:t>Pros</a:t>
            </a:r>
          </a:p>
          <a:p>
            <a:pPr>
              <a:buFont typeface="Arial" panose="020B0604020202020204" pitchFamily="34" charset="0"/>
              <a:buChar char="•"/>
            </a:pPr>
            <a:r>
              <a:rPr lang="en-US" sz="2000" dirty="0"/>
              <a:t>Adequate sample sizes </a:t>
            </a:r>
          </a:p>
          <a:p>
            <a:pPr>
              <a:buFont typeface="Arial" panose="020B0604020202020204" pitchFamily="34" charset="0"/>
              <a:buChar char="•"/>
            </a:pPr>
            <a:r>
              <a:rPr lang="en-US" sz="2000" dirty="0"/>
              <a:t>Valid modeling approach</a:t>
            </a:r>
          </a:p>
          <a:p>
            <a:pPr>
              <a:buFont typeface="Arial" panose="020B0604020202020204" pitchFamily="34" charset="0"/>
              <a:buChar char="•"/>
            </a:pPr>
            <a:r>
              <a:rPr lang="en-US" sz="2000" dirty="0"/>
              <a:t>Length data for discard and kept available</a:t>
            </a:r>
          </a:p>
          <a:p>
            <a:r>
              <a:rPr lang="en-US" b="1" dirty="0"/>
              <a:t>Cons</a:t>
            </a:r>
          </a:p>
          <a:p>
            <a:pPr>
              <a:buFont typeface="Arial" panose="020B0604020202020204" pitchFamily="34" charset="0"/>
              <a:buChar char="•"/>
            </a:pPr>
            <a:r>
              <a:rPr lang="en-US" sz="2000" dirty="0"/>
              <a:t>Fishery-dependent, targeting issues, market-driven,  changes in coverage, potential changes in effort (shift away from gillnet to handline or cast net due to management and retiring captains)</a:t>
            </a:r>
          </a:p>
          <a:p>
            <a:pPr>
              <a:buFont typeface="Arial" panose="020B0604020202020204" pitchFamily="34" charset="0"/>
              <a:buChar char="•"/>
            </a:pPr>
            <a:r>
              <a:rPr lang="en-US" sz="2000" dirty="0"/>
              <a:t>Trips defined by capture of any mackerel, trip limits may be </a:t>
            </a:r>
            <a:r>
              <a:rPr lang="en-US" sz="2000"/>
              <a:t>an issue</a:t>
            </a:r>
            <a:endParaRPr lang="en-US" sz="2000" dirty="0"/>
          </a:p>
          <a:p>
            <a:pPr>
              <a:buFont typeface="Arial" panose="020B0604020202020204" pitchFamily="34" charset="0"/>
              <a:buChar char="•"/>
            </a:pPr>
            <a:r>
              <a:rPr lang="en-US" sz="2000" dirty="0"/>
              <a:t>Shift in 2005, sample size and index, likely due to coverage shift</a:t>
            </a:r>
          </a:p>
          <a:p>
            <a:pPr>
              <a:buFont typeface="Arial" panose="020B0604020202020204" pitchFamily="34" charset="0"/>
              <a:buChar char="•"/>
            </a:pPr>
            <a:r>
              <a:rPr lang="en-US" sz="2000" dirty="0"/>
              <a:t>Coverage limited to federal waters</a:t>
            </a:r>
          </a:p>
          <a:p>
            <a:pPr marL="0" indent="0"/>
            <a:r>
              <a:rPr lang="en-US" b="1" dirty="0"/>
              <a:t>Recommendation</a:t>
            </a:r>
            <a:r>
              <a:rPr lang="en-US" sz="2000" dirty="0"/>
              <a:t>: Exclude for SEDAR 78, evaluate further for future assessments (e.g.  truncate problematic years, consider directed trips only index, impacts of trip limits and other regulations, </a:t>
            </a:r>
            <a:r>
              <a:rPr lang="en-US" sz="2000" dirty="0" err="1"/>
              <a:t>etc</a:t>
            </a:r>
            <a:r>
              <a:rPr lang="en-US" sz="2000" dirty="0"/>
              <a:t>)</a:t>
            </a:r>
          </a:p>
        </p:txBody>
      </p:sp>
    </p:spTree>
    <p:extLst>
      <p:ext uri="{BB962C8B-B14F-4D97-AF65-F5344CB8AC3E}">
        <p14:creationId xmlns:p14="http://schemas.microsoft.com/office/powerpoint/2010/main" val="47555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78D5-A948-4196-ACAB-E3069871B379}"/>
              </a:ext>
            </a:extLst>
          </p:cNvPr>
          <p:cNvSpPr>
            <a:spLocks noGrp="1"/>
          </p:cNvSpPr>
          <p:nvPr>
            <p:ph type="title"/>
          </p:nvPr>
        </p:nvSpPr>
        <p:spPr/>
        <p:txBody>
          <a:bodyPr/>
          <a:lstStyle/>
          <a:p>
            <a:r>
              <a:rPr lang="en-US" dirty="0"/>
              <a:t>SEAMAP YOY Index</a:t>
            </a:r>
          </a:p>
        </p:txBody>
      </p:sp>
      <p:sp>
        <p:nvSpPr>
          <p:cNvPr id="3" name="Content Placeholder 2">
            <a:extLst>
              <a:ext uri="{FF2B5EF4-FFF2-40B4-BE49-F238E27FC236}">
                <a16:creationId xmlns:a16="http://schemas.microsoft.com/office/drawing/2014/main" id="{FAB853D2-BEF4-46B7-97D7-4D6749A4F046}"/>
              </a:ext>
            </a:extLst>
          </p:cNvPr>
          <p:cNvSpPr>
            <a:spLocks noGrp="1"/>
          </p:cNvSpPr>
          <p:nvPr>
            <p:ph idx="1"/>
          </p:nvPr>
        </p:nvSpPr>
        <p:spPr/>
        <p:txBody>
          <a:bodyPr/>
          <a:lstStyle/>
          <a:p>
            <a:pPr>
              <a:buFont typeface="Arial" panose="020B0604020202020204" pitchFamily="34" charset="0"/>
              <a:buChar char="•"/>
            </a:pPr>
            <a:r>
              <a:rPr lang="en-US" dirty="0"/>
              <a:t>Mongoose-type Falcon trawl, 4-m contour, daytime, spring/summer/fall, Cape Hatteras to Cape Canaveral with 6 bins for model</a:t>
            </a:r>
          </a:p>
          <a:p>
            <a:pPr>
              <a:buFont typeface="Arial" panose="020B0604020202020204" pitchFamily="34" charset="0"/>
              <a:buChar char="•"/>
            </a:pPr>
            <a:r>
              <a:rPr lang="en-US" dirty="0"/>
              <a:t>4 models – </a:t>
            </a:r>
            <a:r>
              <a:rPr lang="en-US" dirty="0" err="1"/>
              <a:t>deltaGLM</a:t>
            </a:r>
            <a:r>
              <a:rPr lang="en-US" dirty="0"/>
              <a:t> and ZINB for age-0 and age-1</a:t>
            </a:r>
          </a:p>
          <a:p>
            <a:pPr>
              <a:buFont typeface="Arial" panose="020B0604020202020204" pitchFamily="34" charset="0"/>
              <a:buChar char="•"/>
            </a:pPr>
            <a:r>
              <a:rPr lang="en-US" dirty="0"/>
              <a:t>SEDAR 28 – concerns about age-1 escapement</a:t>
            </a:r>
          </a:p>
          <a:p>
            <a:pPr>
              <a:buFont typeface="Arial" panose="020B0604020202020204" pitchFamily="34" charset="0"/>
              <a:buChar char="•"/>
            </a:pPr>
            <a:r>
              <a:rPr lang="en-US" dirty="0"/>
              <a:t>Shift toward using ZINB for count data in recent assessments, overdispersion in both zeros and positive catch </a:t>
            </a:r>
          </a:p>
          <a:p>
            <a:pPr marL="0" indent="0"/>
            <a:endParaRPr lang="en-US" dirty="0"/>
          </a:p>
        </p:txBody>
      </p:sp>
    </p:spTree>
    <p:extLst>
      <p:ext uri="{BB962C8B-B14F-4D97-AF65-F5344CB8AC3E}">
        <p14:creationId xmlns:p14="http://schemas.microsoft.com/office/powerpoint/2010/main" val="1847514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852F-61E3-4AD2-BE74-C6D95E9C8260}"/>
              </a:ext>
            </a:extLst>
          </p:cNvPr>
          <p:cNvSpPr>
            <a:spLocks noGrp="1"/>
          </p:cNvSpPr>
          <p:nvPr>
            <p:ph type="title"/>
          </p:nvPr>
        </p:nvSpPr>
        <p:spPr>
          <a:xfrm>
            <a:off x="2362200" y="421640"/>
            <a:ext cx="6019800" cy="838200"/>
          </a:xfrm>
          <a:solidFill>
            <a:schemeClr val="bg1"/>
          </a:solidFill>
        </p:spPr>
        <p:txBody>
          <a:bodyPr/>
          <a:lstStyle/>
          <a:p>
            <a:r>
              <a:rPr lang="en-US" dirty="0"/>
              <a:t>SEAMAP-YOY Age-0 Index</a:t>
            </a:r>
          </a:p>
        </p:txBody>
      </p:sp>
      <p:pic>
        <p:nvPicPr>
          <p:cNvPr id="4" name="Picture 3">
            <a:extLst>
              <a:ext uri="{FF2B5EF4-FFF2-40B4-BE49-F238E27FC236}">
                <a16:creationId xmlns:a16="http://schemas.microsoft.com/office/drawing/2014/main" id="{7BDC1672-FD89-40BA-87E0-60F2AC1ED6D8}"/>
              </a:ext>
            </a:extLst>
          </p:cNvPr>
          <p:cNvPicPr>
            <a:picLocks noChangeAspect="1"/>
          </p:cNvPicPr>
          <p:nvPr/>
        </p:nvPicPr>
        <p:blipFill>
          <a:blip r:embed="rId2"/>
          <a:stretch>
            <a:fillRect/>
          </a:stretch>
        </p:blipFill>
        <p:spPr>
          <a:xfrm>
            <a:off x="0" y="2018530"/>
            <a:ext cx="3612565" cy="4417829"/>
          </a:xfrm>
          <a:prstGeom prst="rect">
            <a:avLst/>
          </a:prstGeom>
        </p:spPr>
      </p:pic>
      <p:pic>
        <p:nvPicPr>
          <p:cNvPr id="6" name="Picture 5">
            <a:extLst>
              <a:ext uri="{FF2B5EF4-FFF2-40B4-BE49-F238E27FC236}">
                <a16:creationId xmlns:a16="http://schemas.microsoft.com/office/drawing/2014/main" id="{381D289A-C6F4-44BD-B8C3-7D6E106D570A}"/>
              </a:ext>
            </a:extLst>
          </p:cNvPr>
          <p:cNvPicPr>
            <a:picLocks noChangeAspect="1"/>
          </p:cNvPicPr>
          <p:nvPr/>
        </p:nvPicPr>
        <p:blipFill>
          <a:blip r:embed="rId3"/>
          <a:stretch>
            <a:fillRect/>
          </a:stretch>
        </p:blipFill>
        <p:spPr>
          <a:xfrm>
            <a:off x="3830319" y="2018531"/>
            <a:ext cx="4999013" cy="3082724"/>
          </a:xfrm>
          <a:prstGeom prst="rect">
            <a:avLst/>
          </a:prstGeom>
        </p:spPr>
      </p:pic>
      <p:pic>
        <p:nvPicPr>
          <p:cNvPr id="7" name="Picture 6">
            <a:extLst>
              <a:ext uri="{FF2B5EF4-FFF2-40B4-BE49-F238E27FC236}">
                <a16:creationId xmlns:a16="http://schemas.microsoft.com/office/drawing/2014/main" id="{95D895F8-309C-42EC-A65D-1398DC7C1A8F}"/>
              </a:ext>
            </a:extLst>
          </p:cNvPr>
          <p:cNvPicPr>
            <a:picLocks noChangeAspect="1"/>
          </p:cNvPicPr>
          <p:nvPr/>
        </p:nvPicPr>
        <p:blipFill>
          <a:blip r:embed="rId4"/>
          <a:stretch>
            <a:fillRect/>
          </a:stretch>
        </p:blipFill>
        <p:spPr>
          <a:xfrm>
            <a:off x="4343400" y="5025055"/>
            <a:ext cx="1274180" cy="1075089"/>
          </a:xfrm>
          <a:prstGeom prst="rect">
            <a:avLst/>
          </a:prstGeom>
        </p:spPr>
      </p:pic>
      <p:sp>
        <p:nvSpPr>
          <p:cNvPr id="8" name="TextBox 7">
            <a:extLst>
              <a:ext uri="{FF2B5EF4-FFF2-40B4-BE49-F238E27FC236}">
                <a16:creationId xmlns:a16="http://schemas.microsoft.com/office/drawing/2014/main" id="{FD77292A-A49E-4D71-9536-0B508758625E}"/>
              </a:ext>
            </a:extLst>
          </p:cNvPr>
          <p:cNvSpPr txBox="1"/>
          <p:nvPr/>
        </p:nvSpPr>
        <p:spPr>
          <a:xfrm>
            <a:off x="685800" y="6205527"/>
            <a:ext cx="7619394" cy="461665"/>
          </a:xfrm>
          <a:prstGeom prst="rect">
            <a:avLst/>
          </a:prstGeom>
          <a:noFill/>
        </p:spPr>
        <p:txBody>
          <a:bodyPr wrap="none" rtlCol="0">
            <a:spAutoFit/>
          </a:bodyPr>
          <a:lstStyle/>
          <a:p>
            <a:r>
              <a:rPr lang="en-US" b="1" dirty="0"/>
              <a:t>Recommendation: Use age-0 ZINB for model input</a:t>
            </a:r>
            <a:r>
              <a:rPr lang="en-US" dirty="0"/>
              <a:t>.</a:t>
            </a:r>
          </a:p>
        </p:txBody>
      </p:sp>
    </p:spTree>
    <p:extLst>
      <p:ext uri="{BB962C8B-B14F-4D97-AF65-F5344CB8AC3E}">
        <p14:creationId xmlns:p14="http://schemas.microsoft.com/office/powerpoint/2010/main" val="3175201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C665-3219-4577-8635-F3F8AA05092D}"/>
              </a:ext>
            </a:extLst>
          </p:cNvPr>
          <p:cNvSpPr>
            <a:spLocks noGrp="1"/>
          </p:cNvSpPr>
          <p:nvPr>
            <p:ph type="title"/>
          </p:nvPr>
        </p:nvSpPr>
        <p:spPr/>
        <p:txBody>
          <a:bodyPr/>
          <a:lstStyle/>
          <a:p>
            <a:r>
              <a:rPr lang="en-US" dirty="0"/>
              <a:t>MRIP Index of Abundance</a:t>
            </a:r>
          </a:p>
        </p:txBody>
      </p:sp>
      <p:sp>
        <p:nvSpPr>
          <p:cNvPr id="3" name="Content Placeholder 2">
            <a:extLst>
              <a:ext uri="{FF2B5EF4-FFF2-40B4-BE49-F238E27FC236}">
                <a16:creationId xmlns:a16="http://schemas.microsoft.com/office/drawing/2014/main" id="{5E8434CD-1214-437B-AFFA-CC9CC723F4F8}"/>
              </a:ext>
            </a:extLst>
          </p:cNvPr>
          <p:cNvSpPr>
            <a:spLocks noGrp="1"/>
          </p:cNvSpPr>
          <p:nvPr>
            <p:ph idx="1"/>
          </p:nvPr>
        </p:nvSpPr>
        <p:spPr/>
        <p:txBody>
          <a:bodyPr/>
          <a:lstStyle/>
          <a:p>
            <a:pPr>
              <a:buFont typeface="Arial" panose="020B0604020202020204" pitchFamily="34" charset="0"/>
              <a:buChar char="•"/>
            </a:pPr>
            <a:r>
              <a:rPr lang="en-US" dirty="0"/>
              <a:t>Maine to Florida</a:t>
            </a:r>
          </a:p>
          <a:p>
            <a:pPr>
              <a:buFont typeface="Arial" panose="020B0604020202020204" pitchFamily="34" charset="0"/>
              <a:buChar char="•"/>
            </a:pPr>
            <a:r>
              <a:rPr lang="en-US" dirty="0"/>
              <a:t>Guild approach to identify trips had issues with changes in recent years most commonly associated species, bluefish.</a:t>
            </a:r>
          </a:p>
          <a:p>
            <a:pPr>
              <a:buFont typeface="Arial" panose="020B0604020202020204" pitchFamily="34" charset="0"/>
              <a:buChar char="•"/>
            </a:pPr>
            <a:r>
              <a:rPr lang="en-US" dirty="0"/>
              <a:t>Directed trips approach preferred as in SEDAR 28</a:t>
            </a:r>
          </a:p>
        </p:txBody>
      </p:sp>
    </p:spTree>
    <p:extLst>
      <p:ext uri="{BB962C8B-B14F-4D97-AF65-F5344CB8AC3E}">
        <p14:creationId xmlns:p14="http://schemas.microsoft.com/office/powerpoint/2010/main" val="2024588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80621-F44F-4C05-8919-FA19B1413C76}"/>
              </a:ext>
            </a:extLst>
          </p:cNvPr>
          <p:cNvSpPr>
            <a:spLocks noGrp="1"/>
          </p:cNvSpPr>
          <p:nvPr>
            <p:ph type="title"/>
          </p:nvPr>
        </p:nvSpPr>
        <p:spPr/>
        <p:txBody>
          <a:bodyPr/>
          <a:lstStyle/>
          <a:p>
            <a:r>
              <a:rPr lang="en-US" dirty="0"/>
              <a:t>MRIP Index of Abundance</a:t>
            </a:r>
          </a:p>
        </p:txBody>
      </p:sp>
      <p:pic>
        <p:nvPicPr>
          <p:cNvPr id="4" name="Picture 3">
            <a:extLst>
              <a:ext uri="{FF2B5EF4-FFF2-40B4-BE49-F238E27FC236}">
                <a16:creationId xmlns:a16="http://schemas.microsoft.com/office/drawing/2014/main" id="{9CA75377-857E-4B01-9406-9896AC810C75}"/>
              </a:ext>
            </a:extLst>
          </p:cNvPr>
          <p:cNvPicPr>
            <a:picLocks noChangeAspect="1"/>
          </p:cNvPicPr>
          <p:nvPr/>
        </p:nvPicPr>
        <p:blipFill>
          <a:blip r:embed="rId2"/>
          <a:stretch>
            <a:fillRect/>
          </a:stretch>
        </p:blipFill>
        <p:spPr>
          <a:xfrm>
            <a:off x="1485900" y="2362200"/>
            <a:ext cx="6172200" cy="3844837"/>
          </a:xfrm>
          <a:prstGeom prst="rect">
            <a:avLst/>
          </a:prstGeom>
        </p:spPr>
      </p:pic>
    </p:spTree>
    <p:extLst>
      <p:ext uri="{BB962C8B-B14F-4D97-AF65-F5344CB8AC3E}">
        <p14:creationId xmlns:p14="http://schemas.microsoft.com/office/powerpoint/2010/main" val="4063419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8E8F5-EE84-451D-9437-A1D7F91608AD}"/>
              </a:ext>
            </a:extLst>
          </p:cNvPr>
          <p:cNvSpPr>
            <a:spLocks noGrp="1"/>
          </p:cNvSpPr>
          <p:nvPr>
            <p:ph idx="1"/>
          </p:nvPr>
        </p:nvSpPr>
        <p:spPr/>
        <p:txBody>
          <a:bodyPr/>
          <a:lstStyle/>
          <a:p>
            <a:pPr>
              <a:buFont typeface="Arial" panose="020B0604020202020204" pitchFamily="34" charset="0"/>
              <a:buChar char="•"/>
            </a:pPr>
            <a:r>
              <a:rPr lang="en-US" dirty="0"/>
              <a:t>Positive trips</a:t>
            </a:r>
          </a:p>
          <a:p>
            <a:pPr>
              <a:buFont typeface="Arial" panose="020B0604020202020204" pitchFamily="34" charset="0"/>
              <a:buChar char="•"/>
            </a:pPr>
            <a:r>
              <a:rPr lang="en-US" dirty="0"/>
              <a:t>Gamma distribution model</a:t>
            </a:r>
          </a:p>
          <a:p>
            <a:pPr>
              <a:buFont typeface="Arial" panose="020B0604020202020204" pitchFamily="34" charset="0"/>
              <a:buChar char="•"/>
            </a:pPr>
            <a:r>
              <a:rPr lang="en-US" dirty="0"/>
              <a:t>Include trips with &gt; 500lb trip limit</a:t>
            </a:r>
          </a:p>
          <a:p>
            <a:pPr>
              <a:buFont typeface="Arial" panose="020B0604020202020204" pitchFamily="34" charset="0"/>
              <a:buChar char="•"/>
            </a:pPr>
            <a:r>
              <a:rPr lang="en-US" dirty="0"/>
              <a:t>Stepwise selection of variable (forward)</a:t>
            </a:r>
          </a:p>
          <a:p>
            <a:pPr>
              <a:buFont typeface="Arial" panose="020B0604020202020204" pitchFamily="34" charset="0"/>
              <a:buChar char="•"/>
            </a:pPr>
            <a:r>
              <a:rPr lang="en-US" dirty="0"/>
              <a:t>Very similar to SEDAR 28 approach</a:t>
            </a:r>
          </a:p>
        </p:txBody>
      </p:sp>
      <p:sp>
        <p:nvSpPr>
          <p:cNvPr id="4" name="Title 1">
            <a:extLst>
              <a:ext uri="{FF2B5EF4-FFF2-40B4-BE49-F238E27FC236}">
                <a16:creationId xmlns:a16="http://schemas.microsoft.com/office/drawing/2014/main" id="{31F279EE-5515-4B0E-9AAE-D5EBC046E116}"/>
              </a:ext>
            </a:extLst>
          </p:cNvPr>
          <p:cNvSpPr txBox="1">
            <a:spLocks/>
          </p:cNvSpPr>
          <p:nvPr/>
        </p:nvSpPr>
        <p:spPr bwMode="auto">
          <a:xfrm>
            <a:off x="2438400" y="1295400"/>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Black" charset="0"/>
                <a:ea typeface="ヒラギノ角ゴ Pro W3" charset="-128"/>
                <a:cs typeface="ヒラギノ角ゴ Pro W3" charset="-128"/>
              </a:defRPr>
            </a:lvl2pPr>
            <a:lvl3pPr algn="l" rtl="0" eaLnBrk="0" fontAlgn="base" hangingPunct="0">
              <a:spcBef>
                <a:spcPct val="0"/>
              </a:spcBef>
              <a:spcAft>
                <a:spcPct val="0"/>
              </a:spcAft>
              <a:defRPr sz="2400">
                <a:solidFill>
                  <a:schemeClr val="tx2"/>
                </a:solidFill>
                <a:latin typeface="Arial Black" charset="0"/>
                <a:ea typeface="ヒラギノ角ゴ Pro W3" charset="-128"/>
                <a:cs typeface="ヒラギノ角ゴ Pro W3" charset="-128"/>
              </a:defRPr>
            </a:lvl3pPr>
            <a:lvl4pPr algn="l" rtl="0" eaLnBrk="0" fontAlgn="base" hangingPunct="0">
              <a:spcBef>
                <a:spcPct val="0"/>
              </a:spcBef>
              <a:spcAft>
                <a:spcPct val="0"/>
              </a:spcAft>
              <a:defRPr sz="2400">
                <a:solidFill>
                  <a:schemeClr val="tx2"/>
                </a:solidFill>
                <a:latin typeface="Arial Black" charset="0"/>
                <a:ea typeface="ヒラギノ角ゴ Pro W3" charset="-128"/>
                <a:cs typeface="ヒラギノ角ゴ Pro W3" charset="-128"/>
              </a:defRPr>
            </a:lvl4pPr>
            <a:lvl5pPr algn="l" rtl="0" eaLnBrk="0" fontAlgn="base" hangingPunct="0">
              <a:spcBef>
                <a:spcPct val="0"/>
              </a:spcBef>
              <a:spcAft>
                <a:spcPct val="0"/>
              </a:spcAft>
              <a:defRPr sz="2400">
                <a:solidFill>
                  <a:schemeClr val="tx2"/>
                </a:solidFill>
                <a:latin typeface="Arial Black" charset="0"/>
                <a:ea typeface="ヒラギノ角ゴ Pro W3" charset="-128"/>
                <a:cs typeface="ヒラギノ角ゴ Pro W3" charset="-128"/>
              </a:defRPr>
            </a:lvl5pPr>
            <a:lvl6pPr marL="457200" algn="l" rtl="0" fontAlgn="base">
              <a:spcBef>
                <a:spcPct val="0"/>
              </a:spcBef>
              <a:spcAft>
                <a:spcPct val="0"/>
              </a:spcAft>
              <a:defRPr sz="2400">
                <a:solidFill>
                  <a:schemeClr val="tx2"/>
                </a:solidFill>
                <a:latin typeface="Arial Black" charset="0"/>
                <a:ea typeface="ヒラギノ角ゴ Pro W3" charset="-128"/>
                <a:cs typeface="ヒラギノ角ゴ Pro W3" charset="-128"/>
              </a:defRPr>
            </a:lvl6pPr>
            <a:lvl7pPr marL="914400" algn="l" rtl="0" fontAlgn="base">
              <a:spcBef>
                <a:spcPct val="0"/>
              </a:spcBef>
              <a:spcAft>
                <a:spcPct val="0"/>
              </a:spcAft>
              <a:defRPr sz="2400">
                <a:solidFill>
                  <a:schemeClr val="tx2"/>
                </a:solidFill>
                <a:latin typeface="Arial Black" charset="0"/>
                <a:ea typeface="ヒラギノ角ゴ Pro W3" charset="-128"/>
                <a:cs typeface="ヒラギノ角ゴ Pro W3" charset="-128"/>
              </a:defRPr>
            </a:lvl7pPr>
            <a:lvl8pPr marL="1371600" algn="l" rtl="0" fontAlgn="base">
              <a:spcBef>
                <a:spcPct val="0"/>
              </a:spcBef>
              <a:spcAft>
                <a:spcPct val="0"/>
              </a:spcAft>
              <a:defRPr sz="2400">
                <a:solidFill>
                  <a:schemeClr val="tx2"/>
                </a:solidFill>
                <a:latin typeface="Arial Black" charset="0"/>
                <a:ea typeface="ヒラギノ角ゴ Pro W3" charset="-128"/>
                <a:cs typeface="ヒラギノ角ゴ Pro W3" charset="-128"/>
              </a:defRPr>
            </a:lvl8pPr>
            <a:lvl9pPr marL="1828800" algn="l" rtl="0" fontAlgn="base">
              <a:spcBef>
                <a:spcPct val="0"/>
              </a:spcBef>
              <a:spcAft>
                <a:spcPct val="0"/>
              </a:spcAft>
              <a:defRPr sz="2400">
                <a:solidFill>
                  <a:schemeClr val="tx2"/>
                </a:solidFill>
                <a:latin typeface="Arial Black" charset="0"/>
                <a:ea typeface="ヒラギノ角ゴ Pro W3" charset="-128"/>
                <a:cs typeface="ヒラギノ角ゴ Pro W3" charset="-128"/>
              </a:defRPr>
            </a:lvl9pPr>
          </a:lstStyle>
          <a:p>
            <a:r>
              <a:rPr lang="en-US" kern="0"/>
              <a:t>Commercial Florida Trip Ticket Index of abundance</a:t>
            </a:r>
            <a:endParaRPr lang="en-US" kern="0" dirty="0"/>
          </a:p>
        </p:txBody>
      </p:sp>
    </p:spTree>
    <p:extLst>
      <p:ext uri="{BB962C8B-B14F-4D97-AF65-F5344CB8AC3E}">
        <p14:creationId xmlns:p14="http://schemas.microsoft.com/office/powerpoint/2010/main" val="1900707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59BC-A415-4C77-8708-868039DB3864}"/>
              </a:ext>
            </a:extLst>
          </p:cNvPr>
          <p:cNvSpPr>
            <a:spLocks noGrp="1"/>
          </p:cNvSpPr>
          <p:nvPr>
            <p:ph type="title"/>
          </p:nvPr>
        </p:nvSpPr>
        <p:spPr/>
        <p:txBody>
          <a:bodyPr/>
          <a:lstStyle/>
          <a:p>
            <a:r>
              <a:rPr lang="en-US" dirty="0"/>
              <a:t>Commercial Florida Trip Ticket Index of abundance</a:t>
            </a:r>
          </a:p>
        </p:txBody>
      </p:sp>
      <p:sp>
        <p:nvSpPr>
          <p:cNvPr id="3" name="Content Placeholder 2">
            <a:extLst>
              <a:ext uri="{FF2B5EF4-FFF2-40B4-BE49-F238E27FC236}">
                <a16:creationId xmlns:a16="http://schemas.microsoft.com/office/drawing/2014/main" id="{90AE4412-C163-49DF-B90D-0439922E7A9C}"/>
              </a:ext>
            </a:extLst>
          </p:cNvPr>
          <p:cNvSpPr>
            <a:spLocks noGrp="1"/>
          </p:cNvSpPr>
          <p:nvPr>
            <p:ph idx="1"/>
          </p:nvPr>
        </p:nvSpPr>
        <p:spPr>
          <a:xfrm>
            <a:off x="533400" y="2362200"/>
            <a:ext cx="2514600" cy="4114800"/>
          </a:xfrm>
        </p:spPr>
        <p:txBody>
          <a:bodyPr/>
          <a:lstStyle/>
          <a:p>
            <a:r>
              <a:rPr lang="en-US" sz="2000" dirty="0"/>
              <a:t>Same methodology as in SEDAR 28</a:t>
            </a:r>
          </a:p>
          <a:p>
            <a:r>
              <a:rPr lang="en-US" sz="2000" dirty="0"/>
              <a:t>Overlapping years have similar patterns</a:t>
            </a:r>
          </a:p>
        </p:txBody>
      </p:sp>
      <p:graphicFrame>
        <p:nvGraphicFramePr>
          <p:cNvPr id="4" name="Chart 3">
            <a:extLst>
              <a:ext uri="{FF2B5EF4-FFF2-40B4-BE49-F238E27FC236}">
                <a16:creationId xmlns:a16="http://schemas.microsoft.com/office/drawing/2014/main" id="{241E48EC-68B6-46EB-97DE-C975409853B2}"/>
              </a:ext>
            </a:extLst>
          </p:cNvPr>
          <p:cNvGraphicFramePr>
            <a:graphicFrameLocks/>
          </p:cNvGraphicFramePr>
          <p:nvPr>
            <p:extLst>
              <p:ext uri="{D42A27DB-BD31-4B8C-83A1-F6EECF244321}">
                <p14:modId xmlns:p14="http://schemas.microsoft.com/office/powerpoint/2010/main" val="3310786877"/>
              </p:ext>
            </p:extLst>
          </p:nvPr>
        </p:nvGraphicFramePr>
        <p:xfrm>
          <a:off x="3200401" y="2819400"/>
          <a:ext cx="5700714" cy="3981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0433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87E7-82CD-4792-9809-E60C9E631812}"/>
              </a:ext>
            </a:extLst>
          </p:cNvPr>
          <p:cNvSpPr>
            <a:spLocks noGrp="1"/>
          </p:cNvSpPr>
          <p:nvPr>
            <p:ph type="title"/>
          </p:nvPr>
        </p:nvSpPr>
        <p:spPr>
          <a:xfrm>
            <a:off x="304800" y="2133600"/>
            <a:ext cx="2308782" cy="838200"/>
          </a:xfrm>
        </p:spPr>
        <p:txBody>
          <a:bodyPr/>
          <a:lstStyle/>
          <a:p>
            <a:r>
              <a:rPr lang="en-US" dirty="0"/>
              <a:t>Indices of Abundance</a:t>
            </a:r>
          </a:p>
        </p:txBody>
      </p:sp>
      <p:pic>
        <p:nvPicPr>
          <p:cNvPr id="4" name="Picture 3">
            <a:extLst>
              <a:ext uri="{FF2B5EF4-FFF2-40B4-BE49-F238E27FC236}">
                <a16:creationId xmlns:a16="http://schemas.microsoft.com/office/drawing/2014/main" id="{44A800B9-3A43-4B81-8C47-04AE876CC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52400"/>
            <a:ext cx="6705600" cy="6705600"/>
          </a:xfrm>
          <a:prstGeom prst="rect">
            <a:avLst/>
          </a:prstGeom>
        </p:spPr>
      </p:pic>
      <p:sp>
        <p:nvSpPr>
          <p:cNvPr id="5" name="Content Placeholder 2">
            <a:extLst>
              <a:ext uri="{FF2B5EF4-FFF2-40B4-BE49-F238E27FC236}">
                <a16:creationId xmlns:a16="http://schemas.microsoft.com/office/drawing/2014/main" id="{C7ADF67A-9054-4614-9E30-9A0C16B3963B}"/>
              </a:ext>
            </a:extLst>
          </p:cNvPr>
          <p:cNvSpPr txBox="1">
            <a:spLocks/>
          </p:cNvSpPr>
          <p:nvPr/>
        </p:nvSpPr>
        <p:spPr bwMode="auto">
          <a:xfrm>
            <a:off x="38100" y="3007360"/>
            <a:ext cx="2667000" cy="289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a:solidFill>
                  <a:schemeClr val="tx1"/>
                </a:solidFill>
                <a:latin typeface="+mn-lt"/>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a:lstStyle>
          <a:p>
            <a:pPr>
              <a:buFont typeface="Arial" panose="020B0604020202020204" pitchFamily="34" charset="0"/>
              <a:buChar char="•"/>
            </a:pPr>
            <a:r>
              <a:rPr lang="en-US" kern="0" dirty="0"/>
              <a:t>Similar trends in overlapping years</a:t>
            </a:r>
          </a:p>
          <a:p>
            <a:pPr>
              <a:buFont typeface="Arial" panose="020B0604020202020204" pitchFamily="34" charset="0"/>
              <a:buChar char="•"/>
            </a:pPr>
            <a:r>
              <a:rPr lang="en-US" kern="0" dirty="0"/>
              <a:t>Fairly constant in recent years</a:t>
            </a:r>
          </a:p>
        </p:txBody>
      </p:sp>
    </p:spTree>
    <p:extLst>
      <p:ext uri="{BB962C8B-B14F-4D97-AF65-F5344CB8AC3E}">
        <p14:creationId xmlns:p14="http://schemas.microsoft.com/office/powerpoint/2010/main" val="146621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69A57C7C-9194-4593-87C2-C223F0B087B5}"/>
              </a:ext>
            </a:extLst>
          </p:cNvPr>
          <p:cNvSpPr>
            <a:spLocks noGrp="1"/>
          </p:cNvSpPr>
          <p:nvPr>
            <p:ph type="title"/>
          </p:nvPr>
        </p:nvSpPr>
        <p:spPr/>
        <p:txBody>
          <a:bodyPr/>
          <a:lstStyle/>
          <a:p>
            <a:r>
              <a:rPr lang="en-US" altLang="en-US" dirty="0"/>
              <a:t>Agenda</a:t>
            </a:r>
          </a:p>
        </p:txBody>
      </p:sp>
      <p:sp>
        <p:nvSpPr>
          <p:cNvPr id="3" name="Content Placeholder 2">
            <a:extLst>
              <a:ext uri="{FF2B5EF4-FFF2-40B4-BE49-F238E27FC236}">
                <a16:creationId xmlns:a16="http://schemas.microsoft.com/office/drawing/2014/main" id="{90E016C3-C3BB-4F24-B29B-E7722D0DF91D}"/>
              </a:ext>
            </a:extLst>
          </p:cNvPr>
          <p:cNvSpPr>
            <a:spLocks noGrp="1"/>
          </p:cNvSpPr>
          <p:nvPr>
            <p:ph idx="1"/>
          </p:nvPr>
        </p:nvSpPr>
        <p:spPr>
          <a:xfrm>
            <a:off x="533400" y="2057400"/>
            <a:ext cx="7772400" cy="4419600"/>
          </a:xfrm>
        </p:spPr>
        <p:txBody>
          <a:bodyPr/>
          <a:lstStyle/>
          <a:p>
            <a:pPr marL="457200" lvl="1" indent="0">
              <a:buFontTx/>
              <a:buNone/>
              <a:defRPr/>
            </a:pPr>
            <a:r>
              <a:rPr lang="en-US" b="1" dirty="0"/>
              <a:t>Data review</a:t>
            </a:r>
          </a:p>
          <a:p>
            <a:pPr lvl="1">
              <a:buFont typeface="Arial" panose="020B0604020202020204" pitchFamily="34" charset="0"/>
              <a:buChar char="•"/>
              <a:defRPr/>
            </a:pPr>
            <a:r>
              <a:rPr lang="en-US" dirty="0"/>
              <a:t>Landings</a:t>
            </a:r>
          </a:p>
          <a:p>
            <a:pPr lvl="1">
              <a:buFont typeface="Arial" panose="020B0604020202020204" pitchFamily="34" charset="0"/>
              <a:buChar char="•"/>
              <a:defRPr/>
            </a:pPr>
            <a:r>
              <a:rPr lang="en-US" dirty="0"/>
              <a:t>Indices</a:t>
            </a:r>
          </a:p>
          <a:p>
            <a:pPr lvl="1">
              <a:buFont typeface="Arial" panose="020B0604020202020204" pitchFamily="34" charset="0"/>
              <a:buChar char="•"/>
              <a:defRPr/>
            </a:pPr>
            <a:r>
              <a:rPr lang="en-US" dirty="0"/>
              <a:t>Age compositions</a:t>
            </a:r>
          </a:p>
          <a:p>
            <a:pPr lvl="2">
              <a:buFont typeface="Arial" panose="020B0604020202020204" pitchFamily="34" charset="0"/>
              <a:buChar char="•"/>
              <a:defRPr/>
            </a:pPr>
            <a:r>
              <a:rPr lang="en-US" dirty="0"/>
              <a:t>Limited sample size issue</a:t>
            </a:r>
          </a:p>
          <a:p>
            <a:pPr lvl="1">
              <a:buFont typeface="Arial" panose="020B0604020202020204" pitchFamily="34" charset="0"/>
              <a:buChar char="•"/>
              <a:defRPr/>
            </a:pPr>
            <a:r>
              <a:rPr lang="en-US" dirty="0"/>
              <a:t>AW Decision - 2 sex vs. combined sex </a:t>
            </a:r>
          </a:p>
          <a:p>
            <a:pPr lvl="3">
              <a:buFont typeface="Arial" panose="020B0604020202020204" pitchFamily="34" charset="0"/>
              <a:buChar char="•"/>
              <a:defRPr/>
            </a:pPr>
            <a:r>
              <a:rPr lang="en-US" dirty="0"/>
              <a:t>SEDAR 28 comparison</a:t>
            </a:r>
          </a:p>
          <a:p>
            <a:pPr lvl="1">
              <a:buFont typeface="Arial" panose="020B0604020202020204" pitchFamily="34" charset="0"/>
              <a:buChar char="•"/>
              <a:defRPr/>
            </a:pPr>
            <a:r>
              <a:rPr lang="en-US" dirty="0"/>
              <a:t>Growth models </a:t>
            </a:r>
          </a:p>
          <a:p>
            <a:pPr lvl="2">
              <a:buFont typeface="Arial" panose="020B0604020202020204" pitchFamily="34" charset="0"/>
              <a:buChar char="•"/>
              <a:defRPr/>
            </a:pPr>
            <a:r>
              <a:rPr lang="en-US" dirty="0"/>
              <a:t>(impacts on natural mortality)</a:t>
            </a:r>
          </a:p>
          <a:p>
            <a:pPr marL="457200" lvl="1" indent="0">
              <a:buNone/>
              <a:defRPr/>
            </a:pPr>
            <a:r>
              <a:rPr lang="en-US" b="1" dirty="0"/>
              <a:t>Assessment model </a:t>
            </a:r>
          </a:p>
          <a:p>
            <a:pPr lvl="1">
              <a:buFont typeface="Arial" panose="020B0604020202020204" pitchFamily="34" charset="0"/>
              <a:buChar char="•"/>
              <a:defRPr/>
            </a:pPr>
            <a:r>
              <a:rPr lang="en-US" dirty="0"/>
              <a:t>Start year</a:t>
            </a:r>
          </a:p>
          <a:p>
            <a:pPr marL="457200" lvl="1" indent="0">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169B-9DF8-44A9-874B-A2C2C522C75B}"/>
              </a:ext>
            </a:extLst>
          </p:cNvPr>
          <p:cNvSpPr>
            <a:spLocks noGrp="1"/>
          </p:cNvSpPr>
          <p:nvPr>
            <p:ph type="title"/>
          </p:nvPr>
        </p:nvSpPr>
        <p:spPr/>
        <p:txBody>
          <a:bodyPr/>
          <a:lstStyle/>
          <a:p>
            <a:r>
              <a:rPr lang="en-US" dirty="0"/>
              <a:t>Length and Age Compositions</a:t>
            </a:r>
          </a:p>
        </p:txBody>
      </p:sp>
      <p:sp>
        <p:nvSpPr>
          <p:cNvPr id="3" name="Content Placeholder 2">
            <a:extLst>
              <a:ext uri="{FF2B5EF4-FFF2-40B4-BE49-F238E27FC236}">
                <a16:creationId xmlns:a16="http://schemas.microsoft.com/office/drawing/2014/main" id="{FA78BBCA-AB8F-47C4-A0E3-1BBEE0E27841}"/>
              </a:ext>
            </a:extLst>
          </p:cNvPr>
          <p:cNvSpPr>
            <a:spLocks noGrp="1"/>
          </p:cNvSpPr>
          <p:nvPr>
            <p:ph idx="1"/>
          </p:nvPr>
        </p:nvSpPr>
        <p:spPr>
          <a:xfrm>
            <a:off x="457200" y="1996440"/>
            <a:ext cx="8229600" cy="4114800"/>
          </a:xfrm>
        </p:spPr>
        <p:txBody>
          <a:bodyPr/>
          <a:lstStyle/>
          <a:p>
            <a:r>
              <a:rPr lang="en-US" dirty="0"/>
              <a:t>SEDAR 28 – length compositions noisy and uninformative</a:t>
            </a:r>
          </a:p>
          <a:p>
            <a:r>
              <a:rPr lang="en-US" dirty="0"/>
              <a:t>SEDAR 28 – numbers of fish used, no cutoffs defined in report but smallest sample size in the age composition data is 19 fish</a:t>
            </a:r>
          </a:p>
          <a:p>
            <a:r>
              <a:rPr lang="en-US" dirty="0"/>
              <a:t>Current SEDAR best practice is to require a minimum of 30 fish or 10 trips in developing compositions</a:t>
            </a:r>
          </a:p>
          <a:p>
            <a:r>
              <a:rPr lang="en-US" dirty="0"/>
              <a:t>Some changes in sample size expected between SEDAR data compilation due to better understanding and improved filtering methods</a:t>
            </a:r>
          </a:p>
          <a:p>
            <a:r>
              <a:rPr lang="en-US" dirty="0"/>
              <a:t>Trip sample sizes for SEDAR 78 – need to reconsider sample size cutoff</a:t>
            </a:r>
          </a:p>
          <a:p>
            <a:endParaRPr lang="en-US" dirty="0"/>
          </a:p>
        </p:txBody>
      </p:sp>
    </p:spTree>
    <p:extLst>
      <p:ext uri="{BB962C8B-B14F-4D97-AF65-F5344CB8AC3E}">
        <p14:creationId xmlns:p14="http://schemas.microsoft.com/office/powerpoint/2010/main" val="630515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5C458E2-D479-4C43-BBE1-3194A8ADD355}"/>
              </a:ext>
            </a:extLst>
          </p:cNvPr>
          <p:cNvSpPr>
            <a:spLocks noGrp="1"/>
          </p:cNvSpPr>
          <p:nvPr>
            <p:ph type="title"/>
          </p:nvPr>
        </p:nvSpPr>
        <p:spPr>
          <a:xfrm>
            <a:off x="5029200" y="609600"/>
            <a:ext cx="6019800" cy="838200"/>
          </a:xfrm>
        </p:spPr>
        <p:txBody>
          <a:bodyPr/>
          <a:lstStyle/>
          <a:p>
            <a:r>
              <a:rPr lang="en-US" altLang="en-US" dirty="0"/>
              <a:t>Age compositions</a:t>
            </a:r>
          </a:p>
        </p:txBody>
      </p:sp>
      <p:sp>
        <p:nvSpPr>
          <p:cNvPr id="4" name="TextBox 3">
            <a:extLst>
              <a:ext uri="{FF2B5EF4-FFF2-40B4-BE49-F238E27FC236}">
                <a16:creationId xmlns:a16="http://schemas.microsoft.com/office/drawing/2014/main" id="{677F286E-26C8-4292-8CC9-F2500B08AA24}"/>
              </a:ext>
            </a:extLst>
          </p:cNvPr>
          <p:cNvSpPr txBox="1"/>
          <p:nvPr/>
        </p:nvSpPr>
        <p:spPr>
          <a:xfrm>
            <a:off x="1810925" y="1478280"/>
            <a:ext cx="2340705" cy="461665"/>
          </a:xfrm>
          <a:prstGeom prst="rect">
            <a:avLst/>
          </a:prstGeom>
          <a:noFill/>
        </p:spPr>
        <p:txBody>
          <a:bodyPr wrap="none" rtlCol="0">
            <a:spAutoFit/>
          </a:bodyPr>
          <a:lstStyle/>
          <a:p>
            <a:r>
              <a:rPr lang="en-US" dirty="0"/>
              <a:t>SEDAR28 - fish</a:t>
            </a:r>
          </a:p>
        </p:txBody>
      </p:sp>
      <p:sp>
        <p:nvSpPr>
          <p:cNvPr id="7" name="TextBox 6">
            <a:extLst>
              <a:ext uri="{FF2B5EF4-FFF2-40B4-BE49-F238E27FC236}">
                <a16:creationId xmlns:a16="http://schemas.microsoft.com/office/drawing/2014/main" id="{E355018F-7722-44AD-8565-09FB2B94E45E}"/>
              </a:ext>
            </a:extLst>
          </p:cNvPr>
          <p:cNvSpPr txBox="1"/>
          <p:nvPr/>
        </p:nvSpPr>
        <p:spPr>
          <a:xfrm>
            <a:off x="5236797" y="1478279"/>
            <a:ext cx="3035639" cy="461665"/>
          </a:xfrm>
          <a:prstGeom prst="rect">
            <a:avLst/>
          </a:prstGeom>
          <a:noFill/>
        </p:spPr>
        <p:txBody>
          <a:bodyPr wrap="none" rtlCol="0">
            <a:spAutoFit/>
          </a:bodyPr>
          <a:lstStyle/>
          <a:p>
            <a:r>
              <a:rPr lang="en-US" dirty="0"/>
              <a:t>SEDAR78 – Diff. fish</a:t>
            </a:r>
          </a:p>
        </p:txBody>
      </p:sp>
      <p:pic>
        <p:nvPicPr>
          <p:cNvPr id="9" name="Picture 8">
            <a:extLst>
              <a:ext uri="{FF2B5EF4-FFF2-40B4-BE49-F238E27FC236}">
                <a16:creationId xmlns:a16="http://schemas.microsoft.com/office/drawing/2014/main" id="{E045EBBC-50D8-4002-AA56-0E3DFEC35170}"/>
              </a:ext>
            </a:extLst>
          </p:cNvPr>
          <p:cNvPicPr>
            <a:picLocks noChangeAspect="1"/>
          </p:cNvPicPr>
          <p:nvPr/>
        </p:nvPicPr>
        <p:blipFill>
          <a:blip r:embed="rId2"/>
          <a:stretch>
            <a:fillRect/>
          </a:stretch>
        </p:blipFill>
        <p:spPr>
          <a:xfrm>
            <a:off x="1146127" y="2026920"/>
            <a:ext cx="3670300" cy="4629150"/>
          </a:xfrm>
          <a:prstGeom prst="rect">
            <a:avLst/>
          </a:prstGeom>
        </p:spPr>
      </p:pic>
      <p:pic>
        <p:nvPicPr>
          <p:cNvPr id="2" name="Picture 1">
            <a:extLst>
              <a:ext uri="{FF2B5EF4-FFF2-40B4-BE49-F238E27FC236}">
                <a16:creationId xmlns:a16="http://schemas.microsoft.com/office/drawing/2014/main" id="{06D8AA7F-B0F0-428A-BFD0-DB11E9E17323}"/>
              </a:ext>
            </a:extLst>
          </p:cNvPr>
          <p:cNvPicPr>
            <a:picLocks noChangeAspect="1"/>
          </p:cNvPicPr>
          <p:nvPr/>
        </p:nvPicPr>
        <p:blipFill>
          <a:blip r:embed="rId3"/>
          <a:stretch>
            <a:fillRect/>
          </a:stretch>
        </p:blipFill>
        <p:spPr>
          <a:xfrm>
            <a:off x="5029200" y="2026920"/>
            <a:ext cx="3670300" cy="46291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5C458E2-D479-4C43-BBE1-3194A8ADD355}"/>
              </a:ext>
            </a:extLst>
          </p:cNvPr>
          <p:cNvSpPr>
            <a:spLocks noGrp="1"/>
          </p:cNvSpPr>
          <p:nvPr>
            <p:ph type="title"/>
          </p:nvPr>
        </p:nvSpPr>
        <p:spPr>
          <a:xfrm>
            <a:off x="3276600" y="0"/>
            <a:ext cx="5587586" cy="722948"/>
          </a:xfrm>
          <a:solidFill>
            <a:schemeClr val="bg1"/>
          </a:solidFill>
        </p:spPr>
        <p:txBody>
          <a:bodyPr/>
          <a:lstStyle/>
          <a:p>
            <a:r>
              <a:rPr lang="en-US" altLang="en-US" dirty="0"/>
              <a:t>SEDAR 78 age compositions</a:t>
            </a:r>
          </a:p>
        </p:txBody>
      </p:sp>
      <p:sp>
        <p:nvSpPr>
          <p:cNvPr id="4" name="TextBox 3">
            <a:extLst>
              <a:ext uri="{FF2B5EF4-FFF2-40B4-BE49-F238E27FC236}">
                <a16:creationId xmlns:a16="http://schemas.microsoft.com/office/drawing/2014/main" id="{677F286E-26C8-4292-8CC9-F2500B08AA24}"/>
              </a:ext>
            </a:extLst>
          </p:cNvPr>
          <p:cNvSpPr txBox="1"/>
          <p:nvPr/>
        </p:nvSpPr>
        <p:spPr>
          <a:xfrm>
            <a:off x="1810925" y="1478280"/>
            <a:ext cx="2340705" cy="461665"/>
          </a:xfrm>
          <a:prstGeom prst="rect">
            <a:avLst/>
          </a:prstGeom>
          <a:noFill/>
        </p:spPr>
        <p:txBody>
          <a:bodyPr wrap="none" rtlCol="0">
            <a:spAutoFit/>
          </a:bodyPr>
          <a:lstStyle/>
          <a:p>
            <a:r>
              <a:rPr lang="en-US" dirty="0"/>
              <a:t>SEDAR28 - fish</a:t>
            </a:r>
          </a:p>
        </p:txBody>
      </p:sp>
      <p:pic>
        <p:nvPicPr>
          <p:cNvPr id="3" name="Picture 2">
            <a:extLst>
              <a:ext uri="{FF2B5EF4-FFF2-40B4-BE49-F238E27FC236}">
                <a16:creationId xmlns:a16="http://schemas.microsoft.com/office/drawing/2014/main" id="{7033185D-4343-420A-980A-4E1E20A08AF6}"/>
              </a:ext>
            </a:extLst>
          </p:cNvPr>
          <p:cNvPicPr>
            <a:picLocks noChangeAspect="1"/>
          </p:cNvPicPr>
          <p:nvPr/>
        </p:nvPicPr>
        <p:blipFill>
          <a:blip r:embed="rId2"/>
          <a:stretch>
            <a:fillRect/>
          </a:stretch>
        </p:blipFill>
        <p:spPr>
          <a:xfrm>
            <a:off x="761676" y="570748"/>
            <a:ext cx="3638550" cy="6305550"/>
          </a:xfrm>
          <a:prstGeom prst="rect">
            <a:avLst/>
          </a:prstGeom>
          <a:solidFill>
            <a:schemeClr val="bg1"/>
          </a:solidFill>
        </p:spPr>
      </p:pic>
      <p:pic>
        <p:nvPicPr>
          <p:cNvPr id="6" name="Picture 5">
            <a:extLst>
              <a:ext uri="{FF2B5EF4-FFF2-40B4-BE49-F238E27FC236}">
                <a16:creationId xmlns:a16="http://schemas.microsoft.com/office/drawing/2014/main" id="{56CBBFDB-77B9-4936-AE35-E0CA0613581F}"/>
              </a:ext>
            </a:extLst>
          </p:cNvPr>
          <p:cNvPicPr>
            <a:picLocks noChangeAspect="1"/>
          </p:cNvPicPr>
          <p:nvPr/>
        </p:nvPicPr>
        <p:blipFill>
          <a:blip r:embed="rId3"/>
          <a:stretch>
            <a:fillRect/>
          </a:stretch>
        </p:blipFill>
        <p:spPr>
          <a:xfrm>
            <a:off x="4743776" y="582042"/>
            <a:ext cx="3670300" cy="6305550"/>
          </a:xfrm>
          <a:prstGeom prst="rect">
            <a:avLst/>
          </a:prstGeom>
          <a:solidFill>
            <a:schemeClr val="bg1"/>
          </a:solidFill>
        </p:spPr>
      </p:pic>
    </p:spTree>
    <p:extLst>
      <p:ext uri="{BB962C8B-B14F-4D97-AF65-F5344CB8AC3E}">
        <p14:creationId xmlns:p14="http://schemas.microsoft.com/office/powerpoint/2010/main" val="235314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4A97-545F-410F-A57B-D3EF20773E7E}"/>
              </a:ext>
            </a:extLst>
          </p:cNvPr>
          <p:cNvSpPr>
            <a:spLocks noGrp="1"/>
          </p:cNvSpPr>
          <p:nvPr>
            <p:ph type="title"/>
          </p:nvPr>
        </p:nvSpPr>
        <p:spPr/>
        <p:txBody>
          <a:bodyPr/>
          <a:lstStyle/>
          <a:p>
            <a:r>
              <a:rPr lang="en-US" dirty="0"/>
              <a:t>Options for commercial handline and cast net age compositions	</a:t>
            </a:r>
          </a:p>
        </p:txBody>
      </p:sp>
      <p:sp>
        <p:nvSpPr>
          <p:cNvPr id="3" name="Content Placeholder 2">
            <a:extLst>
              <a:ext uri="{FF2B5EF4-FFF2-40B4-BE49-F238E27FC236}">
                <a16:creationId xmlns:a16="http://schemas.microsoft.com/office/drawing/2014/main" id="{FC3EA85D-D8D3-445C-A43E-D1765AA7D8E8}"/>
              </a:ext>
            </a:extLst>
          </p:cNvPr>
          <p:cNvSpPr>
            <a:spLocks noGrp="1"/>
          </p:cNvSpPr>
          <p:nvPr>
            <p:ph idx="1"/>
          </p:nvPr>
        </p:nvSpPr>
        <p:spPr/>
        <p:txBody>
          <a:bodyPr/>
          <a:lstStyle/>
          <a:p>
            <a:pPr>
              <a:buFont typeface="Arial" panose="020B0604020202020204" pitchFamily="34" charset="0"/>
              <a:buChar char="•"/>
            </a:pPr>
            <a:r>
              <a:rPr lang="en-US" dirty="0"/>
              <a:t>Accept small number of trips (evaluate SEDAR 28 annual comps fit)</a:t>
            </a:r>
          </a:p>
          <a:p>
            <a:pPr>
              <a:buFont typeface="Arial" panose="020B0604020202020204" pitchFamily="34" charset="0"/>
              <a:buChar char="•"/>
            </a:pPr>
            <a:r>
              <a:rPr lang="en-US" dirty="0"/>
              <a:t>Combine comps across years, weight by </a:t>
            </a:r>
            <a:r>
              <a:rPr lang="en-US"/>
              <a:t>sample size</a:t>
            </a:r>
            <a:endParaRPr lang="en-US" dirty="0"/>
          </a:p>
          <a:p>
            <a:pPr lvl="1">
              <a:buFont typeface="Arial" panose="020B0604020202020204" pitchFamily="34" charset="0"/>
              <a:buChar char="•"/>
            </a:pPr>
            <a:r>
              <a:rPr lang="en-US" dirty="0"/>
              <a:t>No regulation blocks, informs selectivity but not recruitment</a:t>
            </a:r>
          </a:p>
          <a:p>
            <a:pPr>
              <a:buFont typeface="Arial" panose="020B0604020202020204" pitchFamily="34" charset="0"/>
              <a:buChar char="•"/>
            </a:pPr>
            <a:r>
              <a:rPr lang="en-US" dirty="0"/>
              <a:t>Combine with other fleets</a:t>
            </a:r>
          </a:p>
          <a:p>
            <a:pPr lvl="1">
              <a:buFont typeface="Arial" panose="020B0604020202020204" pitchFamily="34" charset="0"/>
              <a:buChar char="•"/>
            </a:pPr>
            <a:r>
              <a:rPr lang="en-US" dirty="0"/>
              <a:t>SEDAR 28 – </a:t>
            </a:r>
          </a:p>
          <a:p>
            <a:pPr lvl="2">
              <a:buFont typeface="Arial" panose="020B0604020202020204" pitchFamily="34" charset="0"/>
              <a:buChar char="•"/>
            </a:pPr>
            <a:r>
              <a:rPr lang="en-US" dirty="0"/>
              <a:t>Logistic selectivity - </a:t>
            </a:r>
            <a:r>
              <a:rPr lang="en-US" dirty="0">
                <a:solidFill>
                  <a:srgbClr val="FF0000"/>
                </a:solidFill>
              </a:rPr>
              <a:t>handline</a:t>
            </a:r>
            <a:r>
              <a:rPr lang="en-US" dirty="0"/>
              <a:t> and gillnet</a:t>
            </a:r>
          </a:p>
          <a:p>
            <a:pPr lvl="2">
              <a:buFont typeface="Arial" panose="020B0604020202020204" pitchFamily="34" charset="0"/>
              <a:buChar char="•"/>
            </a:pPr>
            <a:r>
              <a:rPr lang="en-US" dirty="0"/>
              <a:t>Domed selectivity – </a:t>
            </a:r>
            <a:r>
              <a:rPr lang="en-US" dirty="0" err="1">
                <a:solidFill>
                  <a:srgbClr val="FF0000"/>
                </a:solidFill>
              </a:rPr>
              <a:t>castnet</a:t>
            </a:r>
            <a:r>
              <a:rPr lang="en-US" dirty="0"/>
              <a:t>, pound net, and gen. rec. </a:t>
            </a:r>
          </a:p>
        </p:txBody>
      </p:sp>
    </p:spTree>
    <p:extLst>
      <p:ext uri="{BB962C8B-B14F-4D97-AF65-F5344CB8AC3E}">
        <p14:creationId xmlns:p14="http://schemas.microsoft.com/office/powerpoint/2010/main" val="3270763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85D1A3-BB02-4C7B-A4FF-7CE44E2E9D15}"/>
              </a:ext>
            </a:extLst>
          </p:cNvPr>
          <p:cNvPicPr>
            <a:picLocks noChangeAspect="1"/>
          </p:cNvPicPr>
          <p:nvPr/>
        </p:nvPicPr>
        <p:blipFill>
          <a:blip r:embed="rId2"/>
          <a:stretch>
            <a:fillRect/>
          </a:stretch>
        </p:blipFill>
        <p:spPr>
          <a:xfrm>
            <a:off x="0" y="0"/>
            <a:ext cx="3182731" cy="3202329"/>
          </a:xfrm>
          <a:prstGeom prst="rect">
            <a:avLst/>
          </a:prstGeom>
        </p:spPr>
      </p:pic>
      <p:pic>
        <p:nvPicPr>
          <p:cNvPr id="6" name="Picture 5">
            <a:extLst>
              <a:ext uri="{FF2B5EF4-FFF2-40B4-BE49-F238E27FC236}">
                <a16:creationId xmlns:a16="http://schemas.microsoft.com/office/drawing/2014/main" id="{EF5EF343-6EE1-4D99-AF76-E0CBBC680B58}"/>
              </a:ext>
            </a:extLst>
          </p:cNvPr>
          <p:cNvPicPr>
            <a:picLocks noChangeAspect="1"/>
          </p:cNvPicPr>
          <p:nvPr/>
        </p:nvPicPr>
        <p:blipFill>
          <a:blip r:embed="rId3"/>
          <a:stretch>
            <a:fillRect/>
          </a:stretch>
        </p:blipFill>
        <p:spPr>
          <a:xfrm>
            <a:off x="0" y="3413760"/>
            <a:ext cx="3182733" cy="3206251"/>
          </a:xfrm>
          <a:prstGeom prst="rect">
            <a:avLst/>
          </a:prstGeom>
        </p:spPr>
      </p:pic>
      <p:sp>
        <p:nvSpPr>
          <p:cNvPr id="8" name="TextBox 7">
            <a:extLst>
              <a:ext uri="{FF2B5EF4-FFF2-40B4-BE49-F238E27FC236}">
                <a16:creationId xmlns:a16="http://schemas.microsoft.com/office/drawing/2014/main" id="{D17A9541-2BA1-4A9C-BA6F-DC9615B29BFC}"/>
              </a:ext>
            </a:extLst>
          </p:cNvPr>
          <p:cNvSpPr txBox="1"/>
          <p:nvPr/>
        </p:nvSpPr>
        <p:spPr>
          <a:xfrm>
            <a:off x="7711876" y="1386010"/>
            <a:ext cx="1402948" cy="461665"/>
          </a:xfrm>
          <a:prstGeom prst="rect">
            <a:avLst/>
          </a:prstGeom>
          <a:noFill/>
        </p:spPr>
        <p:txBody>
          <a:bodyPr wrap="none" rtlCol="0">
            <a:spAutoFit/>
          </a:bodyPr>
          <a:lstStyle/>
          <a:p>
            <a:r>
              <a:rPr lang="en-US" dirty="0">
                <a:solidFill>
                  <a:srgbClr val="FF0000"/>
                </a:solidFill>
              </a:rPr>
              <a:t>Handline</a:t>
            </a:r>
          </a:p>
        </p:txBody>
      </p:sp>
      <p:sp>
        <p:nvSpPr>
          <p:cNvPr id="9" name="TextBox 8">
            <a:extLst>
              <a:ext uri="{FF2B5EF4-FFF2-40B4-BE49-F238E27FC236}">
                <a16:creationId xmlns:a16="http://schemas.microsoft.com/office/drawing/2014/main" id="{7DD7EFEB-FBA8-4962-BBB6-1D9B7945DC9E}"/>
              </a:ext>
            </a:extLst>
          </p:cNvPr>
          <p:cNvSpPr txBox="1"/>
          <p:nvPr/>
        </p:nvSpPr>
        <p:spPr>
          <a:xfrm>
            <a:off x="7884199" y="4779492"/>
            <a:ext cx="1058303" cy="461665"/>
          </a:xfrm>
          <a:prstGeom prst="rect">
            <a:avLst/>
          </a:prstGeom>
          <a:noFill/>
        </p:spPr>
        <p:txBody>
          <a:bodyPr wrap="none" rtlCol="0">
            <a:spAutoFit/>
          </a:bodyPr>
          <a:lstStyle/>
          <a:p>
            <a:r>
              <a:rPr lang="en-US" dirty="0"/>
              <a:t>Gillnet</a:t>
            </a:r>
          </a:p>
        </p:txBody>
      </p:sp>
      <p:pic>
        <p:nvPicPr>
          <p:cNvPr id="10" name="Picture 9">
            <a:extLst>
              <a:ext uri="{FF2B5EF4-FFF2-40B4-BE49-F238E27FC236}">
                <a16:creationId xmlns:a16="http://schemas.microsoft.com/office/drawing/2014/main" id="{A40B22EA-5ED9-4BA2-8E53-CC863934E271}"/>
              </a:ext>
            </a:extLst>
          </p:cNvPr>
          <p:cNvPicPr>
            <a:picLocks noChangeAspect="1"/>
          </p:cNvPicPr>
          <p:nvPr/>
        </p:nvPicPr>
        <p:blipFill>
          <a:blip r:embed="rId4"/>
          <a:stretch>
            <a:fillRect/>
          </a:stretch>
        </p:blipFill>
        <p:spPr>
          <a:xfrm>
            <a:off x="3505200" y="0"/>
            <a:ext cx="4269772" cy="3202329"/>
          </a:xfrm>
          <a:prstGeom prst="rect">
            <a:avLst/>
          </a:prstGeom>
        </p:spPr>
      </p:pic>
      <p:pic>
        <p:nvPicPr>
          <p:cNvPr id="11" name="Picture 10">
            <a:extLst>
              <a:ext uri="{FF2B5EF4-FFF2-40B4-BE49-F238E27FC236}">
                <a16:creationId xmlns:a16="http://schemas.microsoft.com/office/drawing/2014/main" id="{6005DE5D-C4BF-442A-B5D4-B51F168B7354}"/>
              </a:ext>
            </a:extLst>
          </p:cNvPr>
          <p:cNvPicPr>
            <a:picLocks noChangeAspect="1"/>
          </p:cNvPicPr>
          <p:nvPr/>
        </p:nvPicPr>
        <p:blipFill>
          <a:blip r:embed="rId5"/>
          <a:stretch>
            <a:fillRect/>
          </a:stretch>
        </p:blipFill>
        <p:spPr>
          <a:xfrm>
            <a:off x="3448148" y="3432421"/>
            <a:ext cx="4426081" cy="3187590"/>
          </a:xfrm>
          <a:prstGeom prst="rect">
            <a:avLst/>
          </a:prstGeom>
        </p:spPr>
      </p:pic>
    </p:spTree>
    <p:extLst>
      <p:ext uri="{BB962C8B-B14F-4D97-AF65-F5344CB8AC3E}">
        <p14:creationId xmlns:p14="http://schemas.microsoft.com/office/powerpoint/2010/main" val="2596525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E8CB65-868E-421C-9C0F-0F6BF0CE2D3D}"/>
              </a:ext>
            </a:extLst>
          </p:cNvPr>
          <p:cNvSpPr>
            <a:spLocks noGrp="1"/>
          </p:cNvSpPr>
          <p:nvPr>
            <p:ph idx="1"/>
          </p:nvPr>
        </p:nvSpPr>
        <p:spPr>
          <a:xfrm>
            <a:off x="6558280" y="5606715"/>
            <a:ext cx="2362200" cy="533400"/>
          </a:xfrm>
        </p:spPr>
        <p:txBody>
          <a:bodyPr/>
          <a:lstStyle/>
          <a:p>
            <a:r>
              <a:rPr lang="en-US" dirty="0"/>
              <a:t>Gen. Rec.</a:t>
            </a:r>
          </a:p>
        </p:txBody>
      </p:sp>
      <p:pic>
        <p:nvPicPr>
          <p:cNvPr id="4" name="Picture 3">
            <a:extLst>
              <a:ext uri="{FF2B5EF4-FFF2-40B4-BE49-F238E27FC236}">
                <a16:creationId xmlns:a16="http://schemas.microsoft.com/office/drawing/2014/main" id="{B1A452E0-4A9F-4B40-910B-AE8BD077B138}"/>
              </a:ext>
            </a:extLst>
          </p:cNvPr>
          <p:cNvPicPr>
            <a:picLocks noChangeAspect="1"/>
          </p:cNvPicPr>
          <p:nvPr/>
        </p:nvPicPr>
        <p:blipFill>
          <a:blip r:embed="rId2"/>
          <a:stretch>
            <a:fillRect/>
          </a:stretch>
        </p:blipFill>
        <p:spPr>
          <a:xfrm>
            <a:off x="2976880" y="4692315"/>
            <a:ext cx="3048000" cy="2165685"/>
          </a:xfrm>
          <a:prstGeom prst="rect">
            <a:avLst/>
          </a:prstGeom>
        </p:spPr>
      </p:pic>
      <p:pic>
        <p:nvPicPr>
          <p:cNvPr id="5" name="Picture 4">
            <a:extLst>
              <a:ext uri="{FF2B5EF4-FFF2-40B4-BE49-F238E27FC236}">
                <a16:creationId xmlns:a16="http://schemas.microsoft.com/office/drawing/2014/main" id="{441C37EC-0D4C-45FA-9E2B-3EDF35B2F834}"/>
              </a:ext>
            </a:extLst>
          </p:cNvPr>
          <p:cNvPicPr>
            <a:picLocks noChangeAspect="1"/>
          </p:cNvPicPr>
          <p:nvPr/>
        </p:nvPicPr>
        <p:blipFill>
          <a:blip r:embed="rId3"/>
          <a:stretch>
            <a:fillRect/>
          </a:stretch>
        </p:blipFill>
        <p:spPr>
          <a:xfrm>
            <a:off x="233680" y="4692315"/>
            <a:ext cx="2153613" cy="2165685"/>
          </a:xfrm>
          <a:prstGeom prst="rect">
            <a:avLst/>
          </a:prstGeom>
        </p:spPr>
      </p:pic>
      <p:sp>
        <p:nvSpPr>
          <p:cNvPr id="6" name="Content Placeholder 2">
            <a:extLst>
              <a:ext uri="{FF2B5EF4-FFF2-40B4-BE49-F238E27FC236}">
                <a16:creationId xmlns:a16="http://schemas.microsoft.com/office/drawing/2014/main" id="{935199F1-98D1-4108-8286-C8CD7037EE6B}"/>
              </a:ext>
            </a:extLst>
          </p:cNvPr>
          <p:cNvSpPr txBox="1">
            <a:spLocks/>
          </p:cNvSpPr>
          <p:nvPr/>
        </p:nvSpPr>
        <p:spPr bwMode="auto">
          <a:xfrm>
            <a:off x="6543040" y="3260557"/>
            <a:ext cx="2362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a:solidFill>
                  <a:schemeClr val="tx1"/>
                </a:solidFill>
                <a:latin typeface="+mn-lt"/>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a:lstStyle>
          <a:p>
            <a:r>
              <a:rPr lang="en-US" kern="0" dirty="0"/>
              <a:t>Pound net</a:t>
            </a:r>
          </a:p>
        </p:txBody>
      </p:sp>
      <p:sp>
        <p:nvSpPr>
          <p:cNvPr id="9" name="Content Placeholder 2">
            <a:extLst>
              <a:ext uri="{FF2B5EF4-FFF2-40B4-BE49-F238E27FC236}">
                <a16:creationId xmlns:a16="http://schemas.microsoft.com/office/drawing/2014/main" id="{6C4DA1F3-0C0B-4587-8BC0-E6CE48B3D760}"/>
              </a:ext>
            </a:extLst>
          </p:cNvPr>
          <p:cNvSpPr txBox="1">
            <a:spLocks/>
          </p:cNvSpPr>
          <p:nvPr/>
        </p:nvSpPr>
        <p:spPr bwMode="auto">
          <a:xfrm>
            <a:off x="6553200" y="914400"/>
            <a:ext cx="2362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a:solidFill>
                  <a:schemeClr val="tx1"/>
                </a:solidFill>
                <a:latin typeface="+mn-lt"/>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a:lstStyle>
          <a:p>
            <a:r>
              <a:rPr lang="en-US" kern="0" dirty="0">
                <a:solidFill>
                  <a:srgbClr val="FF0000"/>
                </a:solidFill>
              </a:rPr>
              <a:t>Cast net</a:t>
            </a:r>
          </a:p>
        </p:txBody>
      </p:sp>
      <p:pic>
        <p:nvPicPr>
          <p:cNvPr id="12" name="Picture 11">
            <a:extLst>
              <a:ext uri="{FF2B5EF4-FFF2-40B4-BE49-F238E27FC236}">
                <a16:creationId xmlns:a16="http://schemas.microsoft.com/office/drawing/2014/main" id="{21C5BD7E-D32C-40CA-AFED-98927B438669}"/>
              </a:ext>
            </a:extLst>
          </p:cNvPr>
          <p:cNvPicPr>
            <a:picLocks noChangeAspect="1"/>
          </p:cNvPicPr>
          <p:nvPr/>
        </p:nvPicPr>
        <p:blipFill>
          <a:blip r:embed="rId4"/>
          <a:stretch>
            <a:fillRect/>
          </a:stretch>
        </p:blipFill>
        <p:spPr>
          <a:xfrm>
            <a:off x="3132694" y="2346157"/>
            <a:ext cx="2878612" cy="2165685"/>
          </a:xfrm>
          <a:prstGeom prst="rect">
            <a:avLst/>
          </a:prstGeom>
        </p:spPr>
      </p:pic>
      <p:pic>
        <p:nvPicPr>
          <p:cNvPr id="13" name="Picture 12">
            <a:extLst>
              <a:ext uri="{FF2B5EF4-FFF2-40B4-BE49-F238E27FC236}">
                <a16:creationId xmlns:a16="http://schemas.microsoft.com/office/drawing/2014/main" id="{EF917D5F-BE07-4CB2-9D5C-EB01212332A6}"/>
              </a:ext>
            </a:extLst>
          </p:cNvPr>
          <p:cNvPicPr>
            <a:picLocks noChangeAspect="1"/>
          </p:cNvPicPr>
          <p:nvPr/>
        </p:nvPicPr>
        <p:blipFill>
          <a:blip r:embed="rId5"/>
          <a:stretch>
            <a:fillRect/>
          </a:stretch>
        </p:blipFill>
        <p:spPr>
          <a:xfrm>
            <a:off x="3132694" y="40640"/>
            <a:ext cx="2887578" cy="2165684"/>
          </a:xfrm>
          <a:prstGeom prst="rect">
            <a:avLst/>
          </a:prstGeom>
        </p:spPr>
      </p:pic>
      <p:pic>
        <p:nvPicPr>
          <p:cNvPr id="14" name="Picture 13">
            <a:extLst>
              <a:ext uri="{FF2B5EF4-FFF2-40B4-BE49-F238E27FC236}">
                <a16:creationId xmlns:a16="http://schemas.microsoft.com/office/drawing/2014/main" id="{3A1694F5-077A-4FB7-BDBE-B8D520C724C9}"/>
              </a:ext>
            </a:extLst>
          </p:cNvPr>
          <p:cNvPicPr>
            <a:picLocks noChangeAspect="1"/>
          </p:cNvPicPr>
          <p:nvPr/>
        </p:nvPicPr>
        <p:blipFill>
          <a:blip r:embed="rId6"/>
          <a:stretch>
            <a:fillRect/>
          </a:stretch>
        </p:blipFill>
        <p:spPr>
          <a:xfrm>
            <a:off x="142621" y="8021"/>
            <a:ext cx="2335729" cy="2346157"/>
          </a:xfrm>
          <a:prstGeom prst="rect">
            <a:avLst/>
          </a:prstGeom>
        </p:spPr>
      </p:pic>
      <p:pic>
        <p:nvPicPr>
          <p:cNvPr id="15" name="Picture 14">
            <a:extLst>
              <a:ext uri="{FF2B5EF4-FFF2-40B4-BE49-F238E27FC236}">
                <a16:creationId xmlns:a16="http://schemas.microsoft.com/office/drawing/2014/main" id="{392DB22B-8F19-450B-97F2-98CC583EA0F7}"/>
              </a:ext>
            </a:extLst>
          </p:cNvPr>
          <p:cNvPicPr>
            <a:picLocks noChangeAspect="1"/>
          </p:cNvPicPr>
          <p:nvPr/>
        </p:nvPicPr>
        <p:blipFill>
          <a:blip r:embed="rId7"/>
          <a:stretch>
            <a:fillRect/>
          </a:stretch>
        </p:blipFill>
        <p:spPr>
          <a:xfrm>
            <a:off x="49134" y="2206324"/>
            <a:ext cx="2338397" cy="2346157"/>
          </a:xfrm>
          <a:prstGeom prst="rect">
            <a:avLst/>
          </a:prstGeom>
        </p:spPr>
      </p:pic>
    </p:spTree>
    <p:extLst>
      <p:ext uri="{BB962C8B-B14F-4D97-AF65-F5344CB8AC3E}">
        <p14:creationId xmlns:p14="http://schemas.microsoft.com/office/powerpoint/2010/main" val="2132315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3D60-1DC2-4F6F-A118-37DAC560F608}"/>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E238BABF-4DAC-46B1-81B2-39BC9220427E}"/>
              </a:ext>
            </a:extLst>
          </p:cNvPr>
          <p:cNvSpPr>
            <a:spLocks noGrp="1"/>
          </p:cNvSpPr>
          <p:nvPr>
            <p:ph idx="1"/>
          </p:nvPr>
        </p:nvSpPr>
        <p:spPr>
          <a:xfrm>
            <a:off x="528221" y="2133600"/>
            <a:ext cx="7772400" cy="4114800"/>
          </a:xfrm>
        </p:spPr>
        <p:txBody>
          <a:bodyPr/>
          <a:lstStyle/>
          <a:p>
            <a:pPr marL="0" indent="0"/>
            <a:r>
              <a:rPr lang="en-US" dirty="0"/>
              <a:t>Keep handline and cast net separate and aggregate age comps across years, weight the contribution of each year to overall composition by trip sample size</a:t>
            </a:r>
          </a:p>
          <a:p>
            <a:pPr lvl="1">
              <a:buFont typeface="Arial" panose="020B0604020202020204" pitchFamily="34" charset="0"/>
              <a:buChar char="•"/>
            </a:pPr>
            <a:r>
              <a:rPr lang="en-US" dirty="0"/>
              <a:t> SEDAR 28 pooled composition and selectivity are unique among gears with the same functional form of selectivity </a:t>
            </a:r>
          </a:p>
          <a:p>
            <a:pPr lvl="2">
              <a:buFont typeface="Arial" panose="020B0604020202020204" pitchFamily="34" charset="0"/>
              <a:buChar char="•"/>
            </a:pPr>
            <a:r>
              <a:rPr lang="en-US" dirty="0"/>
              <a:t>Handline lower proportion of young fish than gillnet before age 4</a:t>
            </a:r>
          </a:p>
          <a:p>
            <a:pPr lvl="2">
              <a:buFont typeface="Arial" panose="020B0604020202020204" pitchFamily="34" charset="0"/>
              <a:buChar char="•"/>
            </a:pPr>
            <a:r>
              <a:rPr lang="en-US" dirty="0"/>
              <a:t>Cast net higher proportion of older fish to other domed gears</a:t>
            </a:r>
          </a:p>
          <a:p>
            <a:pPr marL="0" indent="0"/>
            <a:endParaRPr lang="en-US" dirty="0"/>
          </a:p>
        </p:txBody>
      </p:sp>
    </p:spTree>
    <p:extLst>
      <p:ext uri="{BB962C8B-B14F-4D97-AF65-F5344CB8AC3E}">
        <p14:creationId xmlns:p14="http://schemas.microsoft.com/office/powerpoint/2010/main" val="823346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D1CF-B0C6-4AC7-9C7A-187B0ACCCC46}"/>
              </a:ext>
            </a:extLst>
          </p:cNvPr>
          <p:cNvSpPr>
            <a:spLocks noGrp="1"/>
          </p:cNvSpPr>
          <p:nvPr>
            <p:ph type="title"/>
          </p:nvPr>
        </p:nvSpPr>
        <p:spPr>
          <a:xfrm>
            <a:off x="2286000" y="1143000"/>
            <a:ext cx="6324600" cy="838200"/>
          </a:xfrm>
        </p:spPr>
        <p:txBody>
          <a:bodyPr/>
          <a:lstStyle/>
          <a:p>
            <a:r>
              <a:rPr lang="en-US" dirty="0"/>
              <a:t>Assessment model – </a:t>
            </a:r>
            <a:br>
              <a:rPr lang="en-US" dirty="0"/>
            </a:br>
            <a:r>
              <a:rPr lang="en-US" dirty="0"/>
              <a:t>sexually dimorphic growth</a:t>
            </a:r>
          </a:p>
        </p:txBody>
      </p:sp>
      <p:sp>
        <p:nvSpPr>
          <p:cNvPr id="3" name="Content Placeholder 2">
            <a:extLst>
              <a:ext uri="{FF2B5EF4-FFF2-40B4-BE49-F238E27FC236}">
                <a16:creationId xmlns:a16="http://schemas.microsoft.com/office/drawing/2014/main" id="{8676A01C-8DBB-49F8-B480-5FC3112B7626}"/>
              </a:ext>
            </a:extLst>
          </p:cNvPr>
          <p:cNvSpPr>
            <a:spLocks noGrp="1"/>
          </p:cNvSpPr>
          <p:nvPr>
            <p:ph idx="1"/>
          </p:nvPr>
        </p:nvSpPr>
        <p:spPr/>
        <p:txBody>
          <a:bodyPr/>
          <a:lstStyle/>
          <a:p>
            <a:pPr>
              <a:buFont typeface="Arial" panose="020B0604020202020204" pitchFamily="34" charset="0"/>
              <a:buChar char="•"/>
            </a:pPr>
            <a:r>
              <a:rPr lang="en-US" dirty="0"/>
              <a:t>Female growth is faster and reaches a larger </a:t>
            </a:r>
            <a:r>
              <a:rPr lang="en-US" dirty="0" err="1"/>
              <a:t>Linf</a:t>
            </a:r>
            <a:endParaRPr lang="en-US" dirty="0"/>
          </a:p>
          <a:p>
            <a:pPr>
              <a:buFont typeface="Arial" panose="020B0604020202020204" pitchFamily="34" charset="0"/>
              <a:buChar char="•"/>
            </a:pPr>
            <a:r>
              <a:rPr lang="en-US" dirty="0"/>
              <a:t>Few data inputs can be separated by sex</a:t>
            </a:r>
          </a:p>
          <a:p>
            <a:pPr>
              <a:buFont typeface="Arial" panose="020B0604020202020204" pitchFamily="34" charset="0"/>
              <a:buChar char="•"/>
            </a:pPr>
            <a:r>
              <a:rPr lang="en-US" dirty="0"/>
              <a:t>SEDAR 28 reviewers questioned the need for a 2 sex model</a:t>
            </a:r>
          </a:p>
          <a:p>
            <a:pPr>
              <a:buFont typeface="Arial" panose="020B0604020202020204" pitchFamily="34" charset="0"/>
              <a:buChar char="•"/>
            </a:pPr>
            <a:r>
              <a:rPr lang="en-US" dirty="0"/>
              <a:t>Female growth can be used in SSB calculations in a combined sex model</a:t>
            </a:r>
          </a:p>
          <a:p>
            <a:pPr>
              <a:buFont typeface="Arial" panose="020B0604020202020204" pitchFamily="34" charset="0"/>
              <a:buChar char="•"/>
            </a:pPr>
            <a:r>
              <a:rPr lang="en-US" dirty="0"/>
              <a:t>Compare SEDAR 28 2-sex model to combined sex model</a:t>
            </a:r>
          </a:p>
          <a:p>
            <a:pPr lvl="1">
              <a:buFont typeface="Arial" panose="020B0604020202020204" pitchFamily="34" charset="0"/>
              <a:buChar char="•"/>
            </a:pPr>
            <a:r>
              <a:rPr lang="en-US" dirty="0"/>
              <a:t>Growth input and length-weight parameters for males and females to population, a50 correction for males set to 0, average selectivity for age-1 MRIP discards.</a:t>
            </a:r>
          </a:p>
          <a:p>
            <a:endParaRPr lang="en-US" dirty="0"/>
          </a:p>
        </p:txBody>
      </p:sp>
    </p:spTree>
    <p:extLst>
      <p:ext uri="{BB962C8B-B14F-4D97-AF65-F5344CB8AC3E}">
        <p14:creationId xmlns:p14="http://schemas.microsoft.com/office/powerpoint/2010/main" val="3414341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D1CF-B0C6-4AC7-9C7A-187B0ACCCC46}"/>
              </a:ext>
            </a:extLst>
          </p:cNvPr>
          <p:cNvSpPr>
            <a:spLocks noGrp="1"/>
          </p:cNvSpPr>
          <p:nvPr>
            <p:ph type="title"/>
          </p:nvPr>
        </p:nvSpPr>
        <p:spPr>
          <a:xfrm>
            <a:off x="2286000" y="1143000"/>
            <a:ext cx="6324600" cy="838200"/>
          </a:xfrm>
        </p:spPr>
        <p:txBody>
          <a:bodyPr/>
          <a:lstStyle/>
          <a:p>
            <a:r>
              <a:rPr lang="en-US" dirty="0"/>
              <a:t>Assessment model – </a:t>
            </a:r>
            <a:br>
              <a:rPr lang="en-US" dirty="0"/>
            </a:br>
            <a:r>
              <a:rPr lang="en-US" dirty="0"/>
              <a:t>sexually dimorphic growth</a:t>
            </a:r>
          </a:p>
        </p:txBody>
      </p:sp>
      <p:sp>
        <p:nvSpPr>
          <p:cNvPr id="3" name="Content Placeholder 2">
            <a:extLst>
              <a:ext uri="{FF2B5EF4-FFF2-40B4-BE49-F238E27FC236}">
                <a16:creationId xmlns:a16="http://schemas.microsoft.com/office/drawing/2014/main" id="{8676A01C-8DBB-49F8-B480-5FC3112B7626}"/>
              </a:ext>
            </a:extLst>
          </p:cNvPr>
          <p:cNvSpPr>
            <a:spLocks noGrp="1"/>
          </p:cNvSpPr>
          <p:nvPr>
            <p:ph idx="1"/>
          </p:nvPr>
        </p:nvSpPr>
        <p:spPr/>
        <p:txBody>
          <a:bodyPr/>
          <a:lstStyle/>
          <a:p>
            <a:pPr>
              <a:buFont typeface="Arial" panose="020B0604020202020204" pitchFamily="34" charset="0"/>
              <a:buChar char="•"/>
            </a:pPr>
            <a:r>
              <a:rPr lang="en-US" dirty="0"/>
              <a:t>Compare SEDAR 28 2-sex model to combined sex model</a:t>
            </a:r>
          </a:p>
          <a:p>
            <a:pPr lvl="1">
              <a:buFont typeface="Arial" panose="020B0604020202020204" pitchFamily="34" charset="0"/>
              <a:buChar char="•"/>
            </a:pPr>
            <a:r>
              <a:rPr lang="en-US" dirty="0"/>
              <a:t>Growth input and length-weight parameters for males and females changed to population </a:t>
            </a:r>
          </a:p>
          <a:p>
            <a:pPr lvl="1">
              <a:buFont typeface="Arial" panose="020B0604020202020204" pitchFamily="34" charset="0"/>
              <a:buChar char="•"/>
            </a:pPr>
            <a:r>
              <a:rPr lang="en-US" dirty="0"/>
              <a:t>a50 difference for males and females set to 0</a:t>
            </a:r>
          </a:p>
          <a:p>
            <a:pPr lvl="1">
              <a:buFont typeface="Arial" panose="020B0604020202020204" pitchFamily="34" charset="0"/>
              <a:buChar char="•"/>
            </a:pPr>
            <a:r>
              <a:rPr lang="en-US" dirty="0"/>
              <a:t>Average male and female selectivity for age-1 MRIP discards</a:t>
            </a:r>
          </a:p>
          <a:p>
            <a:endParaRPr lang="en-US" dirty="0"/>
          </a:p>
        </p:txBody>
      </p:sp>
    </p:spTree>
    <p:extLst>
      <p:ext uri="{BB962C8B-B14F-4D97-AF65-F5344CB8AC3E}">
        <p14:creationId xmlns:p14="http://schemas.microsoft.com/office/powerpoint/2010/main" val="522490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C61B22-8C1E-4A56-8E2C-8A4233F02821}"/>
              </a:ext>
            </a:extLst>
          </p:cNvPr>
          <p:cNvPicPr>
            <a:picLocks noGrp="1" noChangeAspect="1"/>
          </p:cNvPicPr>
          <p:nvPr>
            <p:ph idx="1"/>
          </p:nvPr>
        </p:nvPicPr>
        <p:blipFill>
          <a:blip r:embed="rId2"/>
          <a:stretch>
            <a:fillRect/>
          </a:stretch>
        </p:blipFill>
        <p:spPr>
          <a:xfrm>
            <a:off x="1828800" y="990600"/>
            <a:ext cx="3429000" cy="4296921"/>
          </a:xfrm>
        </p:spPr>
      </p:pic>
      <p:sp>
        <p:nvSpPr>
          <p:cNvPr id="7" name="TextBox 6">
            <a:extLst>
              <a:ext uri="{FF2B5EF4-FFF2-40B4-BE49-F238E27FC236}">
                <a16:creationId xmlns:a16="http://schemas.microsoft.com/office/drawing/2014/main" id="{DDE87756-8908-494A-A8AD-D6D9E139E4F2}"/>
              </a:ext>
            </a:extLst>
          </p:cNvPr>
          <p:cNvSpPr txBox="1"/>
          <p:nvPr/>
        </p:nvSpPr>
        <p:spPr>
          <a:xfrm>
            <a:off x="800100" y="5867400"/>
            <a:ext cx="7543800" cy="830997"/>
          </a:xfrm>
          <a:prstGeom prst="rect">
            <a:avLst/>
          </a:prstGeom>
          <a:noFill/>
        </p:spPr>
        <p:txBody>
          <a:bodyPr wrap="square" rtlCol="0">
            <a:spAutoFit/>
          </a:bodyPr>
          <a:lstStyle/>
          <a:p>
            <a:r>
              <a:rPr lang="en-US" dirty="0"/>
              <a:t>Recommendation: Single sex model with female growth used in SSB calculations</a:t>
            </a:r>
          </a:p>
        </p:txBody>
      </p:sp>
      <p:pic>
        <p:nvPicPr>
          <p:cNvPr id="8" name="Content Placeholder 4">
            <a:extLst>
              <a:ext uri="{FF2B5EF4-FFF2-40B4-BE49-F238E27FC236}">
                <a16:creationId xmlns:a16="http://schemas.microsoft.com/office/drawing/2014/main" id="{4EC9A0A3-EF09-40DC-9856-94506B3E1478}"/>
              </a:ext>
            </a:extLst>
          </p:cNvPr>
          <p:cNvPicPr>
            <a:picLocks noChangeAspect="1"/>
          </p:cNvPicPr>
          <p:nvPr/>
        </p:nvPicPr>
        <p:blipFill>
          <a:blip r:embed="rId3"/>
          <a:stretch>
            <a:fillRect/>
          </a:stretch>
        </p:blipFill>
        <p:spPr bwMode="auto">
          <a:xfrm>
            <a:off x="5253361" y="990599"/>
            <a:ext cx="3428999" cy="429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30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2567-DFB4-4CD9-854A-954854E9A836}"/>
              </a:ext>
            </a:extLst>
          </p:cNvPr>
          <p:cNvSpPr>
            <a:spLocks noGrp="1"/>
          </p:cNvSpPr>
          <p:nvPr>
            <p:ph type="title"/>
          </p:nvPr>
        </p:nvSpPr>
        <p:spPr/>
        <p:txBody>
          <a:bodyPr/>
          <a:lstStyle/>
          <a:p>
            <a:r>
              <a:rPr lang="en-US" dirty="0"/>
              <a:t>Landings and Discards</a:t>
            </a:r>
          </a:p>
        </p:txBody>
      </p:sp>
      <p:sp>
        <p:nvSpPr>
          <p:cNvPr id="3" name="Content Placeholder 2">
            <a:extLst>
              <a:ext uri="{FF2B5EF4-FFF2-40B4-BE49-F238E27FC236}">
                <a16:creationId xmlns:a16="http://schemas.microsoft.com/office/drawing/2014/main" id="{78DB1CBC-92F4-4FB7-BE9B-CA3DD634BBE4}"/>
              </a:ext>
            </a:extLst>
          </p:cNvPr>
          <p:cNvSpPr>
            <a:spLocks noGrp="1"/>
          </p:cNvSpPr>
          <p:nvPr>
            <p:ph idx="1"/>
          </p:nvPr>
        </p:nvSpPr>
        <p:spPr>
          <a:xfrm>
            <a:off x="533400" y="2362200"/>
            <a:ext cx="7772400" cy="4150360"/>
          </a:xfrm>
        </p:spPr>
        <p:txBody>
          <a:bodyPr/>
          <a:lstStyle/>
          <a:p>
            <a:r>
              <a:rPr lang="en-US" b="1" dirty="0"/>
              <a:t>Commercial </a:t>
            </a:r>
          </a:p>
          <a:p>
            <a:r>
              <a:rPr lang="en-US" b="1" dirty="0"/>
              <a:t>landings and discards (WP-11) combined</a:t>
            </a:r>
          </a:p>
          <a:p>
            <a:r>
              <a:rPr lang="en-US" dirty="0"/>
              <a:t>Handline, Gillnet, and Pound net landings (1950-2020)</a:t>
            </a:r>
          </a:p>
          <a:p>
            <a:r>
              <a:rPr lang="en-US" dirty="0"/>
              <a:t>Cast net landings (1995-2020)</a:t>
            </a:r>
          </a:p>
          <a:p>
            <a:r>
              <a:rPr lang="en-US" dirty="0"/>
              <a:t>Shrimp bycatch, 100% mortality, fixed selectivity of mostly age-0 and some age-1 (1950-2020)</a:t>
            </a:r>
          </a:p>
          <a:p>
            <a:r>
              <a:rPr lang="en-US" b="1" dirty="0"/>
              <a:t>Recreational landings – (WP-03, 1950-2020)</a:t>
            </a:r>
          </a:p>
          <a:p>
            <a:r>
              <a:rPr lang="en-US" b="1" dirty="0"/>
              <a:t>Recreational discards – (WP-03, 1981-2020)</a:t>
            </a:r>
          </a:p>
          <a:p>
            <a:r>
              <a:rPr lang="en-US" dirty="0"/>
              <a:t>	20% mortality, fixed selectivity of mostly age-0 and some age-1</a:t>
            </a:r>
          </a:p>
          <a:p>
            <a:endParaRPr lang="en-US" b="1" dirty="0"/>
          </a:p>
        </p:txBody>
      </p:sp>
    </p:spTree>
    <p:extLst>
      <p:ext uri="{BB962C8B-B14F-4D97-AF65-F5344CB8AC3E}">
        <p14:creationId xmlns:p14="http://schemas.microsoft.com/office/powerpoint/2010/main" val="1117742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F828-389E-463E-8509-532C2F44FD08}"/>
              </a:ext>
            </a:extLst>
          </p:cNvPr>
          <p:cNvSpPr>
            <a:spLocks noGrp="1"/>
          </p:cNvSpPr>
          <p:nvPr>
            <p:ph type="title"/>
          </p:nvPr>
        </p:nvSpPr>
        <p:spPr/>
        <p:txBody>
          <a:bodyPr/>
          <a:lstStyle/>
          <a:p>
            <a:r>
              <a:rPr lang="en-US" dirty="0"/>
              <a:t>Growth models</a:t>
            </a:r>
          </a:p>
        </p:txBody>
      </p:sp>
      <p:sp>
        <p:nvSpPr>
          <p:cNvPr id="3" name="Content Placeholder 2">
            <a:extLst>
              <a:ext uri="{FF2B5EF4-FFF2-40B4-BE49-F238E27FC236}">
                <a16:creationId xmlns:a16="http://schemas.microsoft.com/office/drawing/2014/main" id="{FE791DE8-A3F2-472E-BF7C-9F195AD2283B}"/>
              </a:ext>
            </a:extLst>
          </p:cNvPr>
          <p:cNvSpPr>
            <a:spLocks noGrp="1"/>
          </p:cNvSpPr>
          <p:nvPr>
            <p:ph idx="1"/>
          </p:nvPr>
        </p:nvSpPr>
        <p:spPr/>
        <p:txBody>
          <a:bodyPr/>
          <a:lstStyle/>
          <a:p>
            <a:pPr>
              <a:buFont typeface="Arial" panose="020B0604020202020204" pitchFamily="34" charset="0"/>
              <a:buChar char="•"/>
            </a:pPr>
            <a:r>
              <a:rPr lang="en-US" sz="2000" dirty="0"/>
              <a:t>TOR#2: Update growth and reproductive models if additional samples are available for fish below 275 mm</a:t>
            </a:r>
          </a:p>
          <a:p>
            <a:pPr marL="0" indent="0"/>
            <a:endParaRPr lang="en-US" sz="2000" dirty="0"/>
          </a:p>
          <a:p>
            <a:pPr>
              <a:buFont typeface="Arial" panose="020B0604020202020204" pitchFamily="34" charset="0"/>
              <a:buChar char="•"/>
            </a:pPr>
            <a:r>
              <a:rPr lang="en-US" sz="2000" dirty="0"/>
              <a:t>Developed growth models for population, females, </a:t>
            </a:r>
            <a:r>
              <a:rPr lang="en-US" sz="2000" strike="sngStrike" dirty="0"/>
              <a:t>males</a:t>
            </a:r>
            <a:r>
              <a:rPr lang="en-US" sz="2000" dirty="0"/>
              <a:t>, fishery</a:t>
            </a:r>
          </a:p>
          <a:p>
            <a:pPr>
              <a:buFont typeface="Arial" panose="020B0604020202020204" pitchFamily="34" charset="0"/>
              <a:buChar char="•"/>
            </a:pPr>
            <a:r>
              <a:rPr lang="en-US" sz="2000" dirty="0"/>
              <a:t>Implemented Diaz correction for all except fishery model</a:t>
            </a:r>
          </a:p>
          <a:p>
            <a:pPr>
              <a:buFont typeface="Arial" panose="020B0604020202020204" pitchFamily="34" charset="0"/>
              <a:buChar char="•"/>
            </a:pPr>
            <a:r>
              <a:rPr lang="en-US" sz="2000" dirty="0"/>
              <a:t>With and without inverse sample size weighting by calendar age</a:t>
            </a:r>
          </a:p>
          <a:p>
            <a:pPr>
              <a:buFont typeface="Arial" panose="020B0604020202020204" pitchFamily="34" charset="0"/>
              <a:buChar char="•"/>
            </a:pPr>
            <a:r>
              <a:rPr lang="en-US" sz="2000" dirty="0"/>
              <a:t>Initial model runs estimated t0 ranging from -1.3 to -2.7 therefore t0 was fixed to -0.5 as in SEDAR 28 except for the fishery growth model</a:t>
            </a:r>
          </a:p>
          <a:p>
            <a:endParaRPr lang="en-US" dirty="0"/>
          </a:p>
          <a:p>
            <a:r>
              <a:rPr lang="en-US" dirty="0"/>
              <a:t> </a:t>
            </a:r>
          </a:p>
        </p:txBody>
      </p:sp>
    </p:spTree>
    <p:extLst>
      <p:ext uri="{BB962C8B-B14F-4D97-AF65-F5344CB8AC3E}">
        <p14:creationId xmlns:p14="http://schemas.microsoft.com/office/powerpoint/2010/main" val="9336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E8C356C-A63B-4058-A24A-78085DB7A800}"/>
              </a:ext>
            </a:extLst>
          </p:cNvPr>
          <p:cNvGraphicFramePr>
            <a:graphicFrameLocks noGrp="1"/>
          </p:cNvGraphicFramePr>
          <p:nvPr>
            <p:ph idx="1"/>
            <p:extLst>
              <p:ext uri="{D42A27DB-BD31-4B8C-83A1-F6EECF244321}">
                <p14:modId xmlns:p14="http://schemas.microsoft.com/office/powerpoint/2010/main" val="577786035"/>
              </p:ext>
            </p:extLst>
          </p:nvPr>
        </p:nvGraphicFramePr>
        <p:xfrm>
          <a:off x="1905000" y="1676400"/>
          <a:ext cx="6172202" cy="3886199"/>
        </p:xfrm>
        <a:graphic>
          <a:graphicData uri="http://schemas.openxmlformats.org/drawingml/2006/table">
            <a:tbl>
              <a:tblPr/>
              <a:tblGrid>
                <a:gridCol w="1561464">
                  <a:extLst>
                    <a:ext uri="{9D8B030D-6E8A-4147-A177-3AD203B41FA5}">
                      <a16:colId xmlns:a16="http://schemas.microsoft.com/office/drawing/2014/main" val="1071083143"/>
                    </a:ext>
                  </a:extLst>
                </a:gridCol>
                <a:gridCol w="953136">
                  <a:extLst>
                    <a:ext uri="{9D8B030D-6E8A-4147-A177-3AD203B41FA5}">
                      <a16:colId xmlns:a16="http://schemas.microsoft.com/office/drawing/2014/main" val="1951360523"/>
                    </a:ext>
                  </a:extLst>
                </a:gridCol>
                <a:gridCol w="829290">
                  <a:extLst>
                    <a:ext uri="{9D8B030D-6E8A-4147-A177-3AD203B41FA5}">
                      <a16:colId xmlns:a16="http://schemas.microsoft.com/office/drawing/2014/main" val="2883913842"/>
                    </a:ext>
                  </a:extLst>
                </a:gridCol>
                <a:gridCol w="707078">
                  <a:extLst>
                    <a:ext uri="{9D8B030D-6E8A-4147-A177-3AD203B41FA5}">
                      <a16:colId xmlns:a16="http://schemas.microsoft.com/office/drawing/2014/main" val="461838752"/>
                    </a:ext>
                  </a:extLst>
                </a:gridCol>
                <a:gridCol w="707078">
                  <a:extLst>
                    <a:ext uri="{9D8B030D-6E8A-4147-A177-3AD203B41FA5}">
                      <a16:colId xmlns:a16="http://schemas.microsoft.com/office/drawing/2014/main" val="1743280251"/>
                    </a:ext>
                  </a:extLst>
                </a:gridCol>
                <a:gridCol w="707078">
                  <a:extLst>
                    <a:ext uri="{9D8B030D-6E8A-4147-A177-3AD203B41FA5}">
                      <a16:colId xmlns:a16="http://schemas.microsoft.com/office/drawing/2014/main" val="704198962"/>
                    </a:ext>
                  </a:extLst>
                </a:gridCol>
                <a:gridCol w="707078">
                  <a:extLst>
                    <a:ext uri="{9D8B030D-6E8A-4147-A177-3AD203B41FA5}">
                      <a16:colId xmlns:a16="http://schemas.microsoft.com/office/drawing/2014/main" val="3426323759"/>
                    </a:ext>
                  </a:extLst>
                </a:gridCol>
              </a:tblGrid>
              <a:tr h="540018">
                <a:tc>
                  <a:txBody>
                    <a:bodyPr/>
                    <a:lstStyle/>
                    <a:p>
                      <a:pPr algn="l" fontAlgn="b"/>
                      <a:r>
                        <a:rPr lang="en-US" sz="1600" b="0" i="0" u="none" strike="noStrike" dirty="0">
                          <a:solidFill>
                            <a:srgbClr val="000000"/>
                          </a:solidFill>
                          <a:effectLst/>
                          <a:latin typeface="Calibri" panose="020F0502020204030204" pitchFamily="34" charset="0"/>
                        </a:rPr>
                        <a:t>model</a:t>
                      </a:r>
                    </a:p>
                  </a:txBody>
                  <a:tcPr marL="6096" marR="6096" marT="6096"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Diaz Correction</a:t>
                      </a:r>
                    </a:p>
                  </a:txBody>
                  <a:tcPr marL="6096" marR="6096" marT="6096"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weighted</a:t>
                      </a:r>
                    </a:p>
                  </a:txBody>
                  <a:tcPr marL="6096" marR="6096" marT="6096"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r" fontAlgn="b"/>
                      <a:r>
                        <a:rPr lang="en-US" sz="1600" b="0" i="0" u="none" strike="noStrike" dirty="0" err="1">
                          <a:solidFill>
                            <a:srgbClr val="000000"/>
                          </a:solidFill>
                          <a:effectLst/>
                          <a:latin typeface="Calibri" panose="020F0502020204030204" pitchFamily="34" charset="0"/>
                        </a:rPr>
                        <a:t>Linf</a:t>
                      </a:r>
                      <a:endParaRPr lang="en-US" sz="1600" b="0" i="0" u="none" strike="noStrike" dirty="0">
                        <a:solidFill>
                          <a:srgbClr val="000000"/>
                        </a:solidFill>
                        <a:effectLst/>
                        <a:latin typeface="Calibri" panose="020F0502020204030204" pitchFamily="34" charset="0"/>
                      </a:endParaRPr>
                    </a:p>
                  </a:txBody>
                  <a:tcPr marL="6096" marR="6096" marT="6096"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r" fontAlgn="b"/>
                      <a:r>
                        <a:rPr lang="en-US" sz="1600" b="0" i="0" u="none" strike="noStrike" dirty="0">
                          <a:solidFill>
                            <a:srgbClr val="000000"/>
                          </a:solidFill>
                          <a:effectLst/>
                          <a:latin typeface="Calibri" panose="020F0502020204030204" pitchFamily="34" charset="0"/>
                        </a:rPr>
                        <a:t>K</a:t>
                      </a:r>
                    </a:p>
                  </a:txBody>
                  <a:tcPr marL="6096" marR="6096" marT="6096"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r" fontAlgn="b"/>
                      <a:r>
                        <a:rPr lang="en-US" sz="1600" b="0" i="0" u="none" strike="noStrike" dirty="0">
                          <a:solidFill>
                            <a:srgbClr val="000000"/>
                          </a:solidFill>
                          <a:effectLst/>
                          <a:latin typeface="Calibri" panose="020F0502020204030204" pitchFamily="34" charset="0"/>
                        </a:rPr>
                        <a:t>t0</a:t>
                      </a:r>
                    </a:p>
                  </a:txBody>
                  <a:tcPr marL="6096" marR="6096" marT="6096"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r" fontAlgn="b"/>
                      <a:r>
                        <a:rPr lang="en-US" sz="1600" b="0" i="0" u="none" strike="noStrike" dirty="0">
                          <a:solidFill>
                            <a:srgbClr val="000000"/>
                          </a:solidFill>
                          <a:effectLst/>
                          <a:latin typeface="Calibri" panose="020F0502020204030204" pitchFamily="34" charset="0"/>
                        </a:rPr>
                        <a:t>cv</a:t>
                      </a:r>
                    </a:p>
                  </a:txBody>
                  <a:tcPr marL="6096" marR="6096" marT="6096"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3421762708"/>
                  </a:ext>
                </a:extLst>
              </a:tr>
              <a:tr h="279652">
                <a:tc>
                  <a:txBody>
                    <a:bodyPr/>
                    <a:lstStyle/>
                    <a:p>
                      <a:pPr algn="l" fontAlgn="b"/>
                      <a:r>
                        <a:rPr lang="en-US" sz="1600" b="0" i="0" u="none" strike="noStrike" dirty="0">
                          <a:solidFill>
                            <a:srgbClr val="000000"/>
                          </a:solidFill>
                          <a:effectLst/>
                          <a:latin typeface="Calibri" panose="020F0502020204030204" pitchFamily="34" charset="0"/>
                        </a:rPr>
                        <a:t>Population*</a:t>
                      </a:r>
                    </a:p>
                  </a:txBody>
                  <a:tcPr marL="6096" marR="6096" marT="6096"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CE4D6"/>
                    </a:solidFill>
                  </a:tcPr>
                </a:tc>
                <a:tc>
                  <a:txBody>
                    <a:bodyPr/>
                    <a:lstStyle/>
                    <a:p>
                      <a:pPr algn="l" fontAlgn="b"/>
                      <a:r>
                        <a:rPr lang="en-US" sz="1600" b="0" i="0" u="none" strike="noStrike" dirty="0">
                          <a:solidFill>
                            <a:srgbClr val="000000"/>
                          </a:solidFill>
                          <a:effectLst/>
                          <a:latin typeface="Calibri" panose="020F0502020204030204" pitchFamily="34" charset="0"/>
                        </a:rPr>
                        <a:t>yes</a:t>
                      </a: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solidFill>
                      <a:srgbClr val="FCE4D6"/>
                    </a:solidFill>
                  </a:tcPr>
                </a:tc>
                <a:tc>
                  <a:txBody>
                    <a:bodyPr/>
                    <a:lstStyle/>
                    <a:p>
                      <a:pPr algn="l" fontAlgn="b"/>
                      <a:r>
                        <a:rPr lang="en-US" sz="1600" b="0" i="0" u="none" strike="noStrike" dirty="0">
                          <a:solidFill>
                            <a:srgbClr val="000000"/>
                          </a:solidFill>
                          <a:effectLst/>
                          <a:latin typeface="Calibri" panose="020F0502020204030204" pitchFamily="34" charset="0"/>
                        </a:rPr>
                        <a:t>yes</a:t>
                      </a: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solidFill>
                      <a:srgbClr val="FCE4D6"/>
                    </a:solidFill>
                  </a:tcPr>
                </a:tc>
                <a:tc>
                  <a:txBody>
                    <a:bodyPr/>
                    <a:lstStyle/>
                    <a:p>
                      <a:pPr algn="r" fontAlgn="b"/>
                      <a:r>
                        <a:rPr lang="en-US" sz="1600" b="0" i="0" u="none" strike="noStrike" dirty="0">
                          <a:solidFill>
                            <a:srgbClr val="000000"/>
                          </a:solidFill>
                          <a:effectLst/>
                          <a:latin typeface="Calibri" panose="020F0502020204030204" pitchFamily="34" charset="0"/>
                        </a:rPr>
                        <a:t>582.5</a:t>
                      </a: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Calibri" panose="020F0502020204030204" pitchFamily="34" charset="0"/>
                        </a:rPr>
                        <a:t>0.598</a:t>
                      </a: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Calibri" panose="020F0502020204030204" pitchFamily="34" charset="0"/>
                        </a:rPr>
                        <a:t>-0.5</a:t>
                      </a: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Calibri" panose="020F0502020204030204" pitchFamily="34" charset="0"/>
                        </a:rPr>
                        <a:t>0.18</a:t>
                      </a:r>
                    </a:p>
                  </a:txBody>
                  <a:tcPr marL="6096" marR="6096" marT="6096"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664749397"/>
                  </a:ext>
                </a:extLst>
              </a:tr>
              <a:tr h="289295">
                <a:tc>
                  <a:txBody>
                    <a:bodyPr/>
                    <a:lstStyle/>
                    <a:p>
                      <a:pPr algn="l" fontAlgn="b"/>
                      <a:r>
                        <a:rPr lang="en-US" sz="1600" b="0" i="0" u="none" strike="noStrike" dirty="0">
                          <a:solidFill>
                            <a:srgbClr val="000000"/>
                          </a:solidFill>
                          <a:effectLst/>
                          <a:latin typeface="Calibri" panose="020F0502020204030204" pitchFamily="34" charset="0"/>
                        </a:rPr>
                        <a:t>population</a:t>
                      </a:r>
                    </a:p>
                  </a:txBody>
                  <a:tcPr marL="6096" marR="6096" marT="6096"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CE4D6"/>
                    </a:solidFill>
                  </a:tcPr>
                </a:tc>
                <a:tc>
                  <a:txBody>
                    <a:bodyPr/>
                    <a:lstStyle/>
                    <a:p>
                      <a:pPr algn="l" fontAlgn="b"/>
                      <a:r>
                        <a:rPr lang="en-US" sz="1600" b="0" i="0" u="none" strike="noStrike" dirty="0">
                          <a:solidFill>
                            <a:srgbClr val="000000"/>
                          </a:solidFill>
                          <a:effectLst/>
                          <a:latin typeface="Calibri" panose="020F0502020204030204" pitchFamily="34" charset="0"/>
                        </a:rPr>
                        <a:t>yes</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solidFill>
                      <a:srgbClr val="FCE4D6"/>
                    </a:solidFill>
                  </a:tcPr>
                </a:tc>
                <a:tc>
                  <a:txBody>
                    <a:bodyPr/>
                    <a:lstStyle/>
                    <a:p>
                      <a:pPr algn="l" fontAlgn="b"/>
                      <a:r>
                        <a:rPr lang="en-US" sz="1600" b="0" i="0" u="none" strike="noStrike" dirty="0">
                          <a:solidFill>
                            <a:srgbClr val="000000"/>
                          </a:solidFill>
                          <a:effectLst/>
                          <a:latin typeface="Calibri" panose="020F0502020204030204" pitchFamily="34" charset="0"/>
                        </a:rPr>
                        <a:t>no</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solidFill>
                      <a:srgbClr val="FCE4D6"/>
                    </a:solidFill>
                  </a:tcPr>
                </a:tc>
                <a:tc>
                  <a:txBody>
                    <a:bodyPr/>
                    <a:lstStyle/>
                    <a:p>
                      <a:pPr algn="r" fontAlgn="b"/>
                      <a:r>
                        <a:rPr lang="en-US" sz="1600" b="0" i="0" u="none" strike="noStrike" dirty="0">
                          <a:solidFill>
                            <a:srgbClr val="000000"/>
                          </a:solidFill>
                          <a:effectLst/>
                          <a:latin typeface="Calibri" panose="020F0502020204030204" pitchFamily="34" charset="0"/>
                        </a:rPr>
                        <a:t>491.6</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0.786</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-0.5</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0.17</a:t>
                      </a:r>
                    </a:p>
                  </a:txBody>
                  <a:tcPr marL="6096" marR="6096" marT="6096"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6634072"/>
                  </a:ext>
                </a:extLst>
              </a:tr>
              <a:tr h="279652">
                <a:tc>
                  <a:txBody>
                    <a:bodyPr/>
                    <a:lstStyle/>
                    <a:p>
                      <a:pPr algn="l" fontAlgn="b"/>
                      <a:r>
                        <a:rPr lang="en-US" sz="1600" b="0" i="0" u="none" strike="noStrike">
                          <a:solidFill>
                            <a:srgbClr val="000000"/>
                          </a:solidFill>
                          <a:effectLst/>
                          <a:latin typeface="Calibri" panose="020F0502020204030204" pitchFamily="34" charset="0"/>
                        </a:rPr>
                        <a:t> </a:t>
                      </a:r>
                    </a:p>
                  </a:txBody>
                  <a:tcPr marL="6096" marR="6096" marT="6096"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CE4D6"/>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solidFill>
                      <a:srgbClr val="FCE4D6"/>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solidFill>
                      <a:srgbClr val="FCE4D6"/>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6096" marR="6096" marT="6096"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708078221"/>
                  </a:ext>
                </a:extLst>
              </a:tr>
              <a:tr h="540018">
                <a:tc>
                  <a:txBody>
                    <a:bodyPr/>
                    <a:lstStyle/>
                    <a:p>
                      <a:pPr algn="l" fontAlgn="b"/>
                      <a:r>
                        <a:rPr lang="en-US" sz="1600" b="0" i="0" u="none" strike="noStrike">
                          <a:solidFill>
                            <a:srgbClr val="000000"/>
                          </a:solidFill>
                          <a:effectLst/>
                          <a:latin typeface="Calibri" panose="020F0502020204030204" pitchFamily="34" charset="0"/>
                        </a:rPr>
                        <a:t>model</a:t>
                      </a:r>
                    </a:p>
                  </a:txBody>
                  <a:tcPr marL="6096" marR="6096" marT="6096"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CE4D6"/>
                    </a:solidFill>
                  </a:tcPr>
                </a:tc>
                <a:tc>
                  <a:txBody>
                    <a:bodyPr/>
                    <a:lstStyle/>
                    <a:p>
                      <a:pPr algn="l" fontAlgn="b"/>
                      <a:r>
                        <a:rPr lang="en-US" sz="1600" b="0" i="0" u="none" strike="noStrike" dirty="0">
                          <a:solidFill>
                            <a:srgbClr val="000000"/>
                          </a:solidFill>
                          <a:effectLst/>
                          <a:latin typeface="Calibri" panose="020F0502020204030204" pitchFamily="34" charset="0"/>
                        </a:rPr>
                        <a:t>Diaz Correction</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solidFill>
                      <a:srgbClr val="FCE4D6"/>
                    </a:solidFill>
                  </a:tcPr>
                </a:tc>
                <a:tc>
                  <a:txBody>
                    <a:bodyPr/>
                    <a:lstStyle/>
                    <a:p>
                      <a:pPr algn="l" fontAlgn="b"/>
                      <a:r>
                        <a:rPr lang="en-US" sz="1600" b="0" i="0" u="none" strike="noStrike" dirty="0">
                          <a:solidFill>
                            <a:srgbClr val="000000"/>
                          </a:solidFill>
                          <a:effectLst/>
                          <a:latin typeface="Calibri" panose="020F0502020204030204" pitchFamily="34" charset="0"/>
                        </a:rPr>
                        <a:t>weighted</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solidFill>
                      <a:srgbClr val="FCE4D6"/>
                    </a:solidFill>
                  </a:tcPr>
                </a:tc>
                <a:tc>
                  <a:txBody>
                    <a:bodyPr/>
                    <a:lstStyle/>
                    <a:p>
                      <a:pPr algn="r" fontAlgn="b"/>
                      <a:r>
                        <a:rPr lang="en-US" sz="1600" b="0" i="0" u="none" strike="noStrike" dirty="0" err="1">
                          <a:solidFill>
                            <a:srgbClr val="000000"/>
                          </a:solidFill>
                          <a:effectLst/>
                          <a:latin typeface="Calibri" panose="020F0502020204030204" pitchFamily="34" charset="0"/>
                        </a:rPr>
                        <a:t>Linfinity</a:t>
                      </a:r>
                      <a:endParaRPr lang="en-US" sz="1600" b="0" i="0" u="none" strike="noStrike" dirty="0">
                        <a:solidFill>
                          <a:srgbClr val="000000"/>
                        </a:solidFill>
                        <a:effectLst/>
                        <a:latin typeface="Calibri" panose="020F0502020204030204" pitchFamily="34" charset="0"/>
                      </a:endParaRP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K</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t0</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cv</a:t>
                      </a:r>
                    </a:p>
                  </a:txBody>
                  <a:tcPr marL="6096" marR="6096" marT="6096"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6634358"/>
                  </a:ext>
                </a:extLst>
              </a:tr>
              <a:tr h="279652">
                <a:tc>
                  <a:txBody>
                    <a:bodyPr/>
                    <a:lstStyle/>
                    <a:p>
                      <a:pPr algn="l" fontAlgn="b"/>
                      <a:r>
                        <a:rPr lang="en-US" sz="1600" b="0" i="0" u="none" strike="noStrike" dirty="0">
                          <a:solidFill>
                            <a:srgbClr val="000000"/>
                          </a:solidFill>
                          <a:effectLst/>
                          <a:latin typeface="Calibri" panose="020F0502020204030204" pitchFamily="34" charset="0"/>
                        </a:rPr>
                        <a:t>fishery</a:t>
                      </a:r>
                    </a:p>
                  </a:txBody>
                  <a:tcPr marL="6096" marR="6096" marT="6096"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CE4D6"/>
                    </a:solidFill>
                  </a:tcPr>
                </a:tc>
                <a:tc>
                  <a:txBody>
                    <a:bodyPr/>
                    <a:lstStyle/>
                    <a:p>
                      <a:pPr algn="l" fontAlgn="b"/>
                      <a:r>
                        <a:rPr lang="en-US" sz="1600" b="0" i="0" u="none" strike="noStrike" dirty="0">
                          <a:solidFill>
                            <a:srgbClr val="000000"/>
                          </a:solidFill>
                          <a:effectLst/>
                          <a:latin typeface="Calibri" panose="020F0502020204030204" pitchFamily="34" charset="0"/>
                        </a:rPr>
                        <a:t>no</a:t>
                      </a: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solidFill>
                      <a:srgbClr val="FCE4D6"/>
                    </a:solidFill>
                  </a:tcPr>
                </a:tc>
                <a:tc>
                  <a:txBody>
                    <a:bodyPr/>
                    <a:lstStyle/>
                    <a:p>
                      <a:pPr algn="l" fontAlgn="b"/>
                      <a:r>
                        <a:rPr lang="en-US" sz="1600" b="0" i="0" u="none" strike="noStrike" dirty="0">
                          <a:solidFill>
                            <a:srgbClr val="000000"/>
                          </a:solidFill>
                          <a:effectLst/>
                          <a:latin typeface="Calibri" panose="020F0502020204030204" pitchFamily="34" charset="0"/>
                        </a:rPr>
                        <a:t>yes</a:t>
                      </a: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solidFill>
                      <a:srgbClr val="FCE4D6"/>
                    </a:solidFill>
                  </a:tcPr>
                </a:tc>
                <a:tc>
                  <a:txBody>
                    <a:bodyPr/>
                    <a:lstStyle/>
                    <a:p>
                      <a:pPr algn="r" fontAlgn="b"/>
                      <a:r>
                        <a:rPr lang="en-US" sz="1600" b="0" i="0" u="none" strike="noStrike" dirty="0">
                          <a:solidFill>
                            <a:srgbClr val="000000"/>
                          </a:solidFill>
                          <a:effectLst/>
                          <a:latin typeface="Calibri" panose="020F0502020204030204" pitchFamily="34" charset="0"/>
                        </a:rPr>
                        <a:t>738.9</a:t>
                      </a: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Calibri" panose="020F0502020204030204" pitchFamily="34" charset="0"/>
                        </a:rPr>
                        <a:t>0.146</a:t>
                      </a: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Calibri" panose="020F0502020204030204" pitchFamily="34" charset="0"/>
                        </a:rPr>
                        <a:t>-3.57</a:t>
                      </a: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Calibri" panose="020F0502020204030204" pitchFamily="34" charset="0"/>
                        </a:rPr>
                        <a:t>0.13</a:t>
                      </a:r>
                    </a:p>
                  </a:txBody>
                  <a:tcPr marL="6096" marR="6096" marT="6096"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638923233"/>
                  </a:ext>
                </a:extLst>
              </a:tr>
              <a:tr h="289295">
                <a:tc>
                  <a:txBody>
                    <a:bodyPr/>
                    <a:lstStyle/>
                    <a:p>
                      <a:pPr algn="l" fontAlgn="b"/>
                      <a:r>
                        <a:rPr lang="en-US" sz="1600" b="0" i="0" u="none" strike="noStrike" dirty="0">
                          <a:solidFill>
                            <a:srgbClr val="000000"/>
                          </a:solidFill>
                          <a:effectLst/>
                          <a:latin typeface="Calibri" panose="020F0502020204030204" pitchFamily="34" charset="0"/>
                        </a:rPr>
                        <a:t>Fishery*</a:t>
                      </a:r>
                    </a:p>
                  </a:txBody>
                  <a:tcPr marL="6096" marR="6096" marT="6096"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no</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solidFill>
                      <a:srgbClr val="FCE4D6"/>
                    </a:solidFill>
                  </a:tcPr>
                </a:tc>
                <a:tc>
                  <a:txBody>
                    <a:bodyPr/>
                    <a:lstStyle/>
                    <a:p>
                      <a:pPr algn="l" fontAlgn="b"/>
                      <a:r>
                        <a:rPr lang="en-US" sz="1600" b="0" i="0" u="none" strike="noStrike" dirty="0">
                          <a:solidFill>
                            <a:srgbClr val="000000"/>
                          </a:solidFill>
                          <a:effectLst/>
                          <a:latin typeface="Calibri" panose="020F0502020204030204" pitchFamily="34" charset="0"/>
                        </a:rPr>
                        <a:t>no</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solidFill>
                      <a:srgbClr val="FCE4D6"/>
                    </a:solidFill>
                  </a:tcPr>
                </a:tc>
                <a:tc>
                  <a:txBody>
                    <a:bodyPr/>
                    <a:lstStyle/>
                    <a:p>
                      <a:pPr algn="r" fontAlgn="b"/>
                      <a:r>
                        <a:rPr lang="en-US" sz="1600" b="0" i="0" u="none" strike="noStrike" dirty="0">
                          <a:solidFill>
                            <a:srgbClr val="000000"/>
                          </a:solidFill>
                          <a:effectLst/>
                          <a:latin typeface="Calibri" panose="020F0502020204030204" pitchFamily="34" charset="0"/>
                        </a:rPr>
                        <a:t>680. 4</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0.197</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-2.77</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0.12</a:t>
                      </a:r>
                      <a:endParaRPr lang="en-US" sz="1600" b="0" i="0" u="none" strike="noStrike" dirty="0">
                        <a:solidFill>
                          <a:srgbClr val="000000"/>
                        </a:solidFill>
                        <a:effectLst/>
                        <a:latin typeface="Calibri" panose="020F0502020204030204" pitchFamily="34" charset="0"/>
                      </a:endParaRPr>
                    </a:p>
                  </a:txBody>
                  <a:tcPr marL="6096" marR="6096" marT="6096"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7296795"/>
                  </a:ext>
                </a:extLst>
              </a:tr>
              <a:tr h="279652">
                <a:tc>
                  <a:txBody>
                    <a:bodyPr/>
                    <a:lstStyle/>
                    <a:p>
                      <a:pPr algn="l" fontAlgn="b"/>
                      <a:r>
                        <a:rPr lang="en-US" sz="1600" b="0" i="0" u="none" strike="noStrike">
                          <a:solidFill>
                            <a:srgbClr val="000000"/>
                          </a:solidFill>
                          <a:effectLst/>
                          <a:latin typeface="Calibri" panose="020F0502020204030204" pitchFamily="34" charset="0"/>
                        </a:rPr>
                        <a:t> </a:t>
                      </a:r>
                    </a:p>
                  </a:txBody>
                  <a:tcPr marL="6096" marR="6096" marT="6096"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solidFill>
                      <a:srgbClr val="FCE4D6"/>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6096" marR="6096" marT="6096"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6096" marR="6096" marT="6096"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219270875"/>
                  </a:ext>
                </a:extLst>
              </a:tr>
              <a:tr h="540018">
                <a:tc>
                  <a:txBody>
                    <a:bodyPr/>
                    <a:lstStyle/>
                    <a:p>
                      <a:pPr algn="l" fontAlgn="b"/>
                      <a:r>
                        <a:rPr lang="en-US" sz="1600" b="0" i="0" u="none" strike="noStrike">
                          <a:solidFill>
                            <a:srgbClr val="000000"/>
                          </a:solidFill>
                          <a:effectLst/>
                          <a:latin typeface="Calibri" panose="020F0502020204030204" pitchFamily="34" charset="0"/>
                        </a:rPr>
                        <a:t>model</a:t>
                      </a:r>
                    </a:p>
                  </a:txBody>
                  <a:tcPr marL="6096" marR="6096" marT="6096"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Diaz Correction</a:t>
                      </a:r>
                    </a:p>
                  </a:txBody>
                  <a:tcPr marL="6096" marR="6096" marT="6096" marB="0" anchor="b">
                    <a:lnL>
                      <a:noFill/>
                    </a:lnL>
                    <a:lnR>
                      <a:noFill/>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weighted</a:t>
                      </a:r>
                    </a:p>
                  </a:txBody>
                  <a:tcPr marL="6096" marR="6096" marT="6096" marB="0" anchor="b">
                    <a:lnL>
                      <a:noFill/>
                    </a:lnL>
                    <a:lnR>
                      <a:noFill/>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1600" b="0" i="0" u="none" strike="noStrike" dirty="0" err="1">
                          <a:solidFill>
                            <a:srgbClr val="000000"/>
                          </a:solidFill>
                          <a:effectLst/>
                          <a:latin typeface="Calibri" panose="020F0502020204030204" pitchFamily="34" charset="0"/>
                        </a:rPr>
                        <a:t>Linfinity</a:t>
                      </a:r>
                      <a:endParaRPr lang="en-US" sz="1600" b="0" i="0" u="none" strike="noStrike" dirty="0">
                        <a:solidFill>
                          <a:srgbClr val="000000"/>
                        </a:solidFill>
                        <a:effectLst/>
                        <a:latin typeface="Calibri" panose="020F0502020204030204" pitchFamily="34" charset="0"/>
                      </a:endParaRPr>
                    </a:p>
                  </a:txBody>
                  <a:tcPr marL="6096" marR="6096" marT="60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K</a:t>
                      </a:r>
                    </a:p>
                  </a:txBody>
                  <a:tcPr marL="6096" marR="6096" marT="60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t0</a:t>
                      </a:r>
                    </a:p>
                  </a:txBody>
                  <a:tcPr marL="6096" marR="6096" marT="60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cv</a:t>
                      </a:r>
                    </a:p>
                  </a:txBody>
                  <a:tcPr marL="6096" marR="6096" marT="6096"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225459"/>
                  </a:ext>
                </a:extLst>
              </a:tr>
              <a:tr h="279652">
                <a:tc>
                  <a:txBody>
                    <a:bodyPr/>
                    <a:lstStyle/>
                    <a:p>
                      <a:pPr algn="l" fontAlgn="b"/>
                      <a:r>
                        <a:rPr lang="en-US" sz="1600" b="0" i="0" u="none" strike="noStrike">
                          <a:solidFill>
                            <a:srgbClr val="000000"/>
                          </a:solidFill>
                          <a:effectLst/>
                          <a:latin typeface="Calibri" panose="020F0502020204030204" pitchFamily="34" charset="0"/>
                        </a:rPr>
                        <a:t>Females*</a:t>
                      </a:r>
                      <a:endParaRPr lang="en-US" sz="1600" b="0" i="0" u="none" strike="noStrike" dirty="0">
                        <a:solidFill>
                          <a:srgbClr val="000000"/>
                        </a:solidFill>
                        <a:effectLst/>
                        <a:latin typeface="Calibri" panose="020F0502020204030204" pitchFamily="34" charset="0"/>
                      </a:endParaRPr>
                    </a:p>
                  </a:txBody>
                  <a:tcPr marL="6096" marR="6096" marT="6096"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yes</a:t>
                      </a:r>
                    </a:p>
                  </a:txBody>
                  <a:tcPr marL="6096" marR="6096" marT="6096" marB="0" anchor="b">
                    <a:lnL>
                      <a:noFill/>
                    </a:lnL>
                    <a:lnR>
                      <a:noFill/>
                    </a:lnR>
                    <a:lnT w="1270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yes</a:t>
                      </a:r>
                    </a:p>
                  </a:txBody>
                  <a:tcPr marL="6096" marR="6096" marT="6096" marB="0" anchor="b">
                    <a:lnL>
                      <a:noFill/>
                    </a:lnL>
                    <a:lnR>
                      <a:noFill/>
                    </a:lnR>
                    <a:lnT w="12700" cap="flat" cmpd="sng" algn="ctr">
                      <a:solidFill>
                        <a:srgbClr val="000000"/>
                      </a:solidFill>
                      <a:prstDash val="solid"/>
                      <a:round/>
                      <a:headEnd type="none" w="med" len="med"/>
                      <a:tailEnd type="none" w="med" len="med"/>
                    </a:lnT>
                    <a:lnB>
                      <a:noFill/>
                    </a:lnB>
                    <a:solidFill>
                      <a:srgbClr val="FCE4D6"/>
                    </a:solidFill>
                  </a:tcPr>
                </a:tc>
                <a:tc>
                  <a:txBody>
                    <a:bodyPr/>
                    <a:lstStyle/>
                    <a:p>
                      <a:pPr algn="r" fontAlgn="b"/>
                      <a:r>
                        <a:rPr lang="en-US" sz="1600" b="0" i="0" u="none" strike="noStrike" dirty="0">
                          <a:solidFill>
                            <a:srgbClr val="000000"/>
                          </a:solidFill>
                          <a:effectLst/>
                          <a:latin typeface="Calibri" panose="020F0502020204030204" pitchFamily="34" charset="0"/>
                        </a:rPr>
                        <a:t>610.1</a:t>
                      </a:r>
                    </a:p>
                  </a:txBody>
                  <a:tcPr marL="6096" marR="6096" marT="60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Calibri" panose="020F0502020204030204" pitchFamily="34" charset="0"/>
                        </a:rPr>
                        <a:t>0.62</a:t>
                      </a:r>
                    </a:p>
                  </a:txBody>
                  <a:tcPr marL="6096" marR="6096" marT="60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Calibri" panose="020F0502020204030204" pitchFamily="34" charset="0"/>
                        </a:rPr>
                        <a:t>-0.5</a:t>
                      </a:r>
                    </a:p>
                  </a:txBody>
                  <a:tcPr marL="6096" marR="6096" marT="60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Calibri" panose="020F0502020204030204" pitchFamily="34" charset="0"/>
                        </a:rPr>
                        <a:t>0.16</a:t>
                      </a:r>
                    </a:p>
                  </a:txBody>
                  <a:tcPr marL="6096" marR="6096" marT="6096"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94108139"/>
                  </a:ext>
                </a:extLst>
              </a:tr>
              <a:tr h="289295">
                <a:tc>
                  <a:txBody>
                    <a:bodyPr/>
                    <a:lstStyle/>
                    <a:p>
                      <a:pPr algn="l" fontAlgn="b"/>
                      <a:r>
                        <a:rPr lang="en-US" sz="1600" b="0" i="0" u="none" strike="noStrike" dirty="0">
                          <a:solidFill>
                            <a:srgbClr val="000000"/>
                          </a:solidFill>
                          <a:effectLst/>
                          <a:latin typeface="Calibri" panose="020F0502020204030204" pitchFamily="34" charset="0"/>
                        </a:rPr>
                        <a:t>females</a:t>
                      </a:r>
                    </a:p>
                  </a:txBody>
                  <a:tcPr marL="6096" marR="6096" marT="6096"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CE4D6"/>
                    </a:solidFill>
                  </a:tcPr>
                </a:tc>
                <a:tc>
                  <a:txBody>
                    <a:bodyPr/>
                    <a:lstStyle/>
                    <a:p>
                      <a:pPr algn="l" fontAlgn="b"/>
                      <a:r>
                        <a:rPr lang="en-US" sz="1600" b="0" i="0" u="none" strike="noStrike" dirty="0">
                          <a:solidFill>
                            <a:srgbClr val="000000"/>
                          </a:solidFill>
                          <a:effectLst/>
                          <a:latin typeface="Calibri" panose="020F0502020204030204" pitchFamily="34" charset="0"/>
                        </a:rPr>
                        <a:t>yes</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solidFill>
                      <a:srgbClr val="FCE4D6"/>
                    </a:solidFill>
                  </a:tcPr>
                </a:tc>
                <a:tc>
                  <a:txBody>
                    <a:bodyPr/>
                    <a:lstStyle/>
                    <a:p>
                      <a:pPr algn="l" fontAlgn="b"/>
                      <a:r>
                        <a:rPr lang="en-US" sz="1600" b="0" i="0" u="none" strike="noStrike">
                          <a:solidFill>
                            <a:srgbClr val="000000"/>
                          </a:solidFill>
                          <a:effectLst/>
                          <a:latin typeface="Calibri" panose="020F0502020204030204" pitchFamily="34" charset="0"/>
                        </a:rPr>
                        <a:t>no</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solidFill>
                      <a:srgbClr val="FCE4D6"/>
                    </a:solidFill>
                  </a:tcPr>
                </a:tc>
                <a:tc>
                  <a:txBody>
                    <a:bodyPr/>
                    <a:lstStyle/>
                    <a:p>
                      <a:pPr algn="r" fontAlgn="b"/>
                      <a:r>
                        <a:rPr lang="en-US" sz="1600" b="0" i="0" u="none" strike="noStrike" dirty="0">
                          <a:solidFill>
                            <a:srgbClr val="000000"/>
                          </a:solidFill>
                          <a:effectLst/>
                          <a:latin typeface="Calibri" panose="020F0502020204030204" pitchFamily="34" charset="0"/>
                        </a:rPr>
                        <a:t>518.3</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0.779</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-0.5</a:t>
                      </a:r>
                    </a:p>
                  </a:txBody>
                  <a:tcPr marL="6096" marR="6096" marT="609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0.16</a:t>
                      </a:r>
                    </a:p>
                  </a:txBody>
                  <a:tcPr marL="6096" marR="6096" marT="6096"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3267134"/>
                  </a:ext>
                </a:extLst>
              </a:tr>
            </a:tbl>
          </a:graphicData>
        </a:graphic>
      </p:graphicFrame>
    </p:spTree>
    <p:extLst>
      <p:ext uri="{BB962C8B-B14F-4D97-AF65-F5344CB8AC3E}">
        <p14:creationId xmlns:p14="http://schemas.microsoft.com/office/powerpoint/2010/main" val="595183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AB75C6-3E46-4D22-B9DE-5D0941071E20}"/>
              </a:ext>
            </a:extLst>
          </p:cNvPr>
          <p:cNvPicPr>
            <a:picLocks noChangeAspect="1"/>
          </p:cNvPicPr>
          <p:nvPr/>
        </p:nvPicPr>
        <p:blipFill>
          <a:blip r:embed="rId2"/>
          <a:stretch>
            <a:fillRect/>
          </a:stretch>
        </p:blipFill>
        <p:spPr>
          <a:xfrm>
            <a:off x="1793116" y="1447801"/>
            <a:ext cx="6780943" cy="5029200"/>
          </a:xfrm>
          <a:prstGeom prst="rect">
            <a:avLst/>
          </a:prstGeom>
        </p:spPr>
      </p:pic>
    </p:spTree>
    <p:extLst>
      <p:ext uri="{BB962C8B-B14F-4D97-AF65-F5344CB8AC3E}">
        <p14:creationId xmlns:p14="http://schemas.microsoft.com/office/powerpoint/2010/main" val="2060175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D97820-B8A4-49B4-A225-77DCEC4E6E32}"/>
              </a:ext>
            </a:extLst>
          </p:cNvPr>
          <p:cNvPicPr>
            <a:picLocks noChangeAspect="1"/>
          </p:cNvPicPr>
          <p:nvPr/>
        </p:nvPicPr>
        <p:blipFill>
          <a:blip r:embed="rId2"/>
          <a:stretch>
            <a:fillRect/>
          </a:stretch>
        </p:blipFill>
        <p:spPr>
          <a:xfrm>
            <a:off x="1754869" y="1219200"/>
            <a:ext cx="7116161" cy="5350397"/>
          </a:xfrm>
          <a:prstGeom prst="rect">
            <a:avLst/>
          </a:prstGeom>
        </p:spPr>
      </p:pic>
    </p:spTree>
    <p:extLst>
      <p:ext uri="{BB962C8B-B14F-4D97-AF65-F5344CB8AC3E}">
        <p14:creationId xmlns:p14="http://schemas.microsoft.com/office/powerpoint/2010/main" val="1409008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C229D9-15E4-4BF2-B912-38962EB25E2C}"/>
              </a:ext>
            </a:extLst>
          </p:cNvPr>
          <p:cNvPicPr>
            <a:picLocks noChangeAspect="1"/>
          </p:cNvPicPr>
          <p:nvPr/>
        </p:nvPicPr>
        <p:blipFill>
          <a:blip r:embed="rId2"/>
          <a:stretch>
            <a:fillRect/>
          </a:stretch>
        </p:blipFill>
        <p:spPr>
          <a:xfrm>
            <a:off x="1718419" y="1066800"/>
            <a:ext cx="7235563" cy="5508585"/>
          </a:xfrm>
          <a:prstGeom prst="rect">
            <a:avLst/>
          </a:prstGeom>
        </p:spPr>
      </p:pic>
    </p:spTree>
    <p:extLst>
      <p:ext uri="{BB962C8B-B14F-4D97-AF65-F5344CB8AC3E}">
        <p14:creationId xmlns:p14="http://schemas.microsoft.com/office/powerpoint/2010/main" val="2227467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7893-1A29-42D7-AD86-484AAB72830C}"/>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59945C12-702F-47DE-ADBB-91DF1FF50D37}"/>
              </a:ext>
            </a:extLst>
          </p:cNvPr>
          <p:cNvSpPr>
            <a:spLocks noGrp="1"/>
          </p:cNvSpPr>
          <p:nvPr>
            <p:ph idx="1"/>
          </p:nvPr>
        </p:nvSpPr>
        <p:spPr/>
        <p:txBody>
          <a:bodyPr/>
          <a:lstStyle/>
          <a:p>
            <a:pPr>
              <a:buFont typeface="Arial" panose="020B0604020202020204" pitchFamily="34" charset="0"/>
              <a:buChar char="•"/>
            </a:pPr>
            <a:r>
              <a:rPr lang="en-US" dirty="0"/>
              <a:t>Use unweighted model for fishery growth model</a:t>
            </a:r>
          </a:p>
          <a:p>
            <a:pPr>
              <a:buFont typeface="Arial" panose="020B0604020202020204" pitchFamily="34" charset="0"/>
              <a:buChar char="•"/>
            </a:pPr>
            <a:r>
              <a:rPr lang="en-US" dirty="0"/>
              <a:t>Use weighted models for population and female where t0 is fixed</a:t>
            </a:r>
          </a:p>
          <a:p>
            <a:pPr>
              <a:buFont typeface="Arial" panose="020B0604020202020204" pitchFamily="34" charset="0"/>
              <a:buChar char="•"/>
            </a:pPr>
            <a:r>
              <a:rPr lang="en-US" dirty="0"/>
              <a:t>Calculate mortality at age vector based on updated population growth model</a:t>
            </a:r>
          </a:p>
        </p:txBody>
      </p:sp>
    </p:spTree>
    <p:extLst>
      <p:ext uri="{BB962C8B-B14F-4D97-AF65-F5344CB8AC3E}">
        <p14:creationId xmlns:p14="http://schemas.microsoft.com/office/powerpoint/2010/main" val="234398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EC8DAD6-CFEC-4685-BF08-BA3238BDA855}"/>
              </a:ext>
            </a:extLst>
          </p:cNvPr>
          <p:cNvSpPr>
            <a:spLocks noGrp="1"/>
          </p:cNvSpPr>
          <p:nvPr>
            <p:ph type="title"/>
          </p:nvPr>
        </p:nvSpPr>
        <p:spPr/>
        <p:txBody>
          <a:bodyPr/>
          <a:lstStyle/>
          <a:p>
            <a:r>
              <a:rPr lang="en-US" altLang="en-US" dirty="0"/>
              <a:t>Assessment Start Year</a:t>
            </a:r>
          </a:p>
        </p:txBody>
      </p:sp>
      <p:sp>
        <p:nvSpPr>
          <p:cNvPr id="7171" name="Content Placeholder 2">
            <a:extLst>
              <a:ext uri="{FF2B5EF4-FFF2-40B4-BE49-F238E27FC236}">
                <a16:creationId xmlns:a16="http://schemas.microsoft.com/office/drawing/2014/main" id="{5474DD2C-8974-407E-A5D0-E84CAA933781}"/>
              </a:ext>
            </a:extLst>
          </p:cNvPr>
          <p:cNvSpPr>
            <a:spLocks noGrp="1"/>
          </p:cNvSpPr>
          <p:nvPr>
            <p:ph idx="1"/>
          </p:nvPr>
        </p:nvSpPr>
        <p:spPr>
          <a:xfrm>
            <a:off x="533400" y="2133600"/>
            <a:ext cx="7772400" cy="4419600"/>
          </a:xfrm>
        </p:spPr>
        <p:txBody>
          <a:bodyPr/>
          <a:lstStyle/>
          <a:p>
            <a:pPr>
              <a:buFont typeface="Arial" panose="020B0604020202020204" pitchFamily="34" charset="0"/>
              <a:buChar char="•"/>
            </a:pPr>
            <a:r>
              <a:rPr lang="en-US" altLang="en-US" dirty="0"/>
              <a:t>SEDAR 28 Started in 1950</a:t>
            </a:r>
          </a:p>
          <a:p>
            <a:pPr lvl="1">
              <a:buFont typeface="Arial" panose="020B0604020202020204" pitchFamily="34" charset="0"/>
              <a:buChar char="•"/>
            </a:pPr>
            <a:r>
              <a:rPr lang="en-US" altLang="en-US" dirty="0"/>
              <a:t>Initial F of 0.2</a:t>
            </a:r>
          </a:p>
          <a:p>
            <a:pPr lvl="1">
              <a:buFont typeface="Arial" panose="020B0604020202020204" pitchFamily="34" charset="0"/>
              <a:buChar char="•"/>
            </a:pPr>
            <a:r>
              <a:rPr lang="en-US" altLang="en-US" dirty="0"/>
              <a:t>Initial age structure fixed</a:t>
            </a:r>
          </a:p>
          <a:p>
            <a:pPr lvl="1">
              <a:buFont typeface="Arial" panose="020B0604020202020204" pitchFamily="34" charset="0"/>
              <a:buChar char="•"/>
            </a:pPr>
            <a:r>
              <a:rPr lang="en-US" altLang="en-US" dirty="0"/>
              <a:t>First age comps in 1988 (GR and </a:t>
            </a:r>
            <a:r>
              <a:rPr lang="en-US" altLang="en-US" dirty="0" err="1"/>
              <a:t>cG</a:t>
            </a:r>
            <a:r>
              <a:rPr lang="en-US" altLang="en-US" dirty="0"/>
              <a:t>)</a:t>
            </a:r>
          </a:p>
          <a:p>
            <a:pPr lvl="1">
              <a:buFont typeface="Arial" panose="020B0604020202020204" pitchFamily="34" charset="0"/>
              <a:buChar char="•"/>
            </a:pPr>
            <a:r>
              <a:rPr lang="en-US" altLang="en-US" dirty="0"/>
              <a:t>First index starts in 1982 (MRFSS)</a:t>
            </a:r>
          </a:p>
          <a:p>
            <a:pPr lvl="1">
              <a:buFont typeface="Arial" panose="020B0604020202020204" pitchFamily="34" charset="0"/>
              <a:buChar char="•"/>
            </a:pPr>
            <a:endParaRPr lang="en-US" altLang="en-US" dirty="0"/>
          </a:p>
          <a:p>
            <a:pPr>
              <a:buFont typeface="Arial" panose="020B0604020202020204" pitchFamily="34" charset="0"/>
              <a:buChar char="•"/>
            </a:pPr>
            <a:r>
              <a:rPr lang="en-US" altLang="en-US" dirty="0"/>
              <a:t>SEDAR 78 Proposal: Start in 1976?</a:t>
            </a:r>
          </a:p>
          <a:p>
            <a:pPr lvl="1">
              <a:buFont typeface="Arial" panose="020B0604020202020204" pitchFamily="34" charset="0"/>
              <a:buChar char="•"/>
            </a:pPr>
            <a:r>
              <a:rPr lang="en-US" altLang="en-US" dirty="0"/>
              <a:t>First age comps in 1990 (GR, </a:t>
            </a:r>
            <a:r>
              <a:rPr lang="en-US" altLang="en-US" dirty="0" err="1"/>
              <a:t>cP</a:t>
            </a:r>
            <a:r>
              <a:rPr lang="en-US" altLang="en-US" dirty="0"/>
              <a:t>, and </a:t>
            </a:r>
            <a:r>
              <a:rPr lang="en-US" altLang="en-US" dirty="0" err="1"/>
              <a:t>cG</a:t>
            </a:r>
            <a:r>
              <a:rPr lang="en-US" altLang="en-US" dirty="0"/>
              <a:t>)</a:t>
            </a:r>
          </a:p>
          <a:p>
            <a:pPr lvl="1">
              <a:buFont typeface="Arial" panose="020B0604020202020204" pitchFamily="34" charset="0"/>
              <a:buChar char="•"/>
            </a:pPr>
            <a:r>
              <a:rPr lang="en-US" altLang="en-US" dirty="0"/>
              <a:t>First index starts in 1982 (MRIP)</a:t>
            </a:r>
          </a:p>
          <a:p>
            <a:pPr lvl="1">
              <a:buFont typeface="Arial" panose="020B0604020202020204" pitchFamily="34" charset="0"/>
              <a:buChar char="•"/>
            </a:pPr>
            <a:r>
              <a:rPr lang="en-US" altLang="en-US" dirty="0"/>
              <a:t>Evaluate initial F likelihood profiles</a:t>
            </a:r>
          </a:p>
          <a:p>
            <a:pPr marL="457200" lvl="1" indent="0">
              <a:buNone/>
            </a:pPr>
            <a:endParaRPr lang="en-US" altLang="en-US" dirty="0"/>
          </a:p>
          <a:p>
            <a:pPr lvl="1">
              <a:buFont typeface="Arial" panose="020B0604020202020204" pitchFamily="34" charset="0"/>
              <a:buChar char="•"/>
            </a:pPr>
            <a:endParaRPr lang="en-US" altLang="en-US" dirty="0"/>
          </a:p>
          <a:p>
            <a:pPr lvl="1">
              <a:buFont typeface="Arial" panose="020B0604020202020204" pitchFamily="34" charset="0"/>
              <a:buChar char="•"/>
            </a:pP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5FD7B0D-0AD3-476A-82D1-D1C2C8ED9394}"/>
              </a:ext>
            </a:extLst>
          </p:cNvPr>
          <p:cNvPicPr>
            <a:picLocks noGrp="1" noChangeAspect="1"/>
          </p:cNvPicPr>
          <p:nvPr>
            <p:ph idx="1"/>
          </p:nvPr>
        </p:nvPicPr>
        <p:blipFill>
          <a:blip r:embed="rId2"/>
          <a:stretch>
            <a:fillRect/>
          </a:stretch>
        </p:blipFill>
        <p:spPr>
          <a:xfrm>
            <a:off x="2133600" y="1371600"/>
            <a:ext cx="3491574" cy="4375333"/>
          </a:xfrm>
        </p:spPr>
      </p:pic>
      <p:pic>
        <p:nvPicPr>
          <p:cNvPr id="5" name="Content Placeholder 3">
            <a:extLst>
              <a:ext uri="{FF2B5EF4-FFF2-40B4-BE49-F238E27FC236}">
                <a16:creationId xmlns:a16="http://schemas.microsoft.com/office/drawing/2014/main" id="{92D0B1DB-C60C-4F66-B46E-BC404633DF04}"/>
              </a:ext>
            </a:extLst>
          </p:cNvPr>
          <p:cNvPicPr>
            <a:picLocks noChangeAspect="1"/>
          </p:cNvPicPr>
          <p:nvPr/>
        </p:nvPicPr>
        <p:blipFill>
          <a:blip r:embed="rId3"/>
          <a:stretch>
            <a:fillRect/>
          </a:stretch>
        </p:blipFill>
        <p:spPr bwMode="auto">
          <a:xfrm>
            <a:off x="5625174" y="1241333"/>
            <a:ext cx="3491574" cy="437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83DE52-2B56-4508-8538-B466E95C89E6}"/>
              </a:ext>
            </a:extLst>
          </p:cNvPr>
          <p:cNvSpPr>
            <a:spLocks noGrp="1"/>
          </p:cNvSpPr>
          <p:nvPr>
            <p:ph idx="1"/>
          </p:nvPr>
        </p:nvSpPr>
        <p:spPr/>
        <p:txBody>
          <a:bodyPr/>
          <a:lstStyle/>
          <a:p>
            <a:r>
              <a:rPr lang="en-US" dirty="0"/>
              <a:t>Recommendation: Start in 1976 (or another year based on availability of comps and index), evaluate initial F likelihood profile</a:t>
            </a:r>
          </a:p>
          <a:p>
            <a:endParaRPr lang="en-US" dirty="0"/>
          </a:p>
          <a:p>
            <a:r>
              <a:rPr lang="en-US" dirty="0"/>
              <a:t>Other topics?</a:t>
            </a:r>
          </a:p>
          <a:p>
            <a:endParaRPr lang="en-US" dirty="0"/>
          </a:p>
        </p:txBody>
      </p:sp>
    </p:spTree>
    <p:extLst>
      <p:ext uri="{BB962C8B-B14F-4D97-AF65-F5344CB8AC3E}">
        <p14:creationId xmlns:p14="http://schemas.microsoft.com/office/powerpoint/2010/main" val="2972558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0747-56A1-4BE0-9C52-14CB925DCFAB}"/>
              </a:ext>
            </a:extLst>
          </p:cNvPr>
          <p:cNvSpPr>
            <a:spLocks noGrp="1"/>
          </p:cNvSpPr>
          <p:nvPr>
            <p:ph type="title"/>
          </p:nvPr>
        </p:nvSpPr>
        <p:spPr>
          <a:xfrm>
            <a:off x="2895600" y="990600"/>
            <a:ext cx="6629400" cy="838200"/>
          </a:xfrm>
        </p:spPr>
        <p:txBody>
          <a:bodyPr/>
          <a:lstStyle/>
          <a:p>
            <a:r>
              <a:rPr lang="en-US" sz="2000" dirty="0"/>
              <a:t>MRIP – Domains identified as relatively large/small, as compared to adjacent years</a:t>
            </a:r>
          </a:p>
        </p:txBody>
      </p:sp>
      <p:sp>
        <p:nvSpPr>
          <p:cNvPr id="3" name="Content Placeholder 2">
            <a:extLst>
              <a:ext uri="{FF2B5EF4-FFF2-40B4-BE49-F238E27FC236}">
                <a16:creationId xmlns:a16="http://schemas.microsoft.com/office/drawing/2014/main" id="{12134230-FD4A-4353-8C4E-3E7D6D36476A}"/>
              </a:ext>
            </a:extLst>
          </p:cNvPr>
          <p:cNvSpPr>
            <a:spLocks noGrp="1"/>
          </p:cNvSpPr>
          <p:nvPr>
            <p:ph idx="1"/>
          </p:nvPr>
        </p:nvSpPr>
        <p:spPr>
          <a:xfrm>
            <a:off x="533400" y="2057400"/>
            <a:ext cx="7772400" cy="4114800"/>
          </a:xfrm>
        </p:spPr>
        <p:txBody>
          <a:bodyPr/>
          <a:lstStyle/>
          <a:p>
            <a:pPr>
              <a:buFont typeface="Arial" panose="020B0604020202020204" pitchFamily="34" charset="0"/>
              <a:buChar char="•"/>
            </a:pPr>
            <a:r>
              <a:rPr lang="en-US" sz="1800" dirty="0"/>
              <a:t>1981 landings estimate: 4,174,889 fish</a:t>
            </a:r>
          </a:p>
          <a:p>
            <a:pPr lvl="1">
              <a:buFont typeface="Arial" panose="020B0604020202020204" pitchFamily="34" charset="0"/>
              <a:buChar char="•"/>
            </a:pPr>
            <a:r>
              <a:rPr lang="en-US" sz="1800" dirty="0"/>
              <a:t>Strata: FLE, Shore, wave 5, and ocean &lt;= 3 miles</a:t>
            </a:r>
          </a:p>
          <a:p>
            <a:pPr lvl="1">
              <a:buFont typeface="Arial" panose="020B0604020202020204" pitchFamily="34" charset="0"/>
              <a:buChar char="•"/>
            </a:pPr>
            <a:r>
              <a:rPr lang="en-US" sz="1800" dirty="0"/>
              <a:t>Intercept Records: a total of 19 angler trips that resulted in a landings estimate of 2,159,870 fish</a:t>
            </a:r>
          </a:p>
          <a:p>
            <a:pPr>
              <a:buFont typeface="Arial" panose="020B0604020202020204" pitchFamily="34" charset="0"/>
              <a:buChar char="•"/>
            </a:pPr>
            <a:r>
              <a:rPr lang="en-US" sz="1800" dirty="0"/>
              <a:t>2020 landings estimate: 6,382,407 fish</a:t>
            </a:r>
          </a:p>
          <a:p>
            <a:pPr lvl="1">
              <a:buFont typeface="Arial" panose="020B0604020202020204" pitchFamily="34" charset="0"/>
              <a:buChar char="•"/>
            </a:pPr>
            <a:r>
              <a:rPr lang="en-US" sz="1800" dirty="0"/>
              <a:t>Strata: FLE, Shore, wave 1, and inshore </a:t>
            </a:r>
          </a:p>
          <a:p>
            <a:pPr lvl="1">
              <a:buFont typeface="Arial" panose="020B0604020202020204" pitchFamily="34" charset="0"/>
              <a:buChar char="•"/>
            </a:pPr>
            <a:r>
              <a:rPr lang="en-US" sz="1800" dirty="0"/>
              <a:t>Intercept Records: a total of 15 angler trips that resulted in a landings estimate of 1,345,966 fish and a discard estimate of 951,707 fish </a:t>
            </a:r>
          </a:p>
          <a:p>
            <a:pPr>
              <a:buFont typeface="Arial" panose="020B0604020202020204" pitchFamily="34" charset="0"/>
              <a:buChar char="•"/>
            </a:pPr>
            <a:r>
              <a:rPr lang="en-US" sz="1800" dirty="0"/>
              <a:t>2020 discard estimate: 5,289,388 fish</a:t>
            </a:r>
          </a:p>
          <a:p>
            <a:pPr lvl="1">
              <a:buFont typeface="Arial" panose="020B0604020202020204" pitchFamily="34" charset="0"/>
              <a:buChar char="•"/>
            </a:pPr>
            <a:r>
              <a:rPr lang="en-US" sz="1800" dirty="0"/>
              <a:t>Strata: FLE, Shore, wave 5, and inshore </a:t>
            </a:r>
          </a:p>
          <a:p>
            <a:pPr lvl="1">
              <a:buFont typeface="Arial" panose="020B0604020202020204" pitchFamily="34" charset="0"/>
              <a:buChar char="•"/>
            </a:pPr>
            <a:r>
              <a:rPr lang="en-US" sz="1800" dirty="0"/>
              <a:t>Intercept Records: a total of 2 angler trips that resulted in a landings estimate of 1,297,439 fish and a discard estimate of 591,252 fish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38874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50C0-1292-4802-A927-38A8D23CEBE7}"/>
              </a:ext>
            </a:extLst>
          </p:cNvPr>
          <p:cNvSpPr>
            <a:spLocks noGrp="1"/>
          </p:cNvSpPr>
          <p:nvPr>
            <p:ph type="title"/>
          </p:nvPr>
        </p:nvSpPr>
        <p:spPr/>
        <p:txBody>
          <a:bodyPr/>
          <a:lstStyle/>
          <a:p>
            <a:r>
              <a:rPr lang="en-US" dirty="0"/>
              <a:t>2020 MRIP COVID</a:t>
            </a:r>
          </a:p>
        </p:txBody>
      </p:sp>
      <p:sp>
        <p:nvSpPr>
          <p:cNvPr id="3" name="Content Placeholder 2">
            <a:extLst>
              <a:ext uri="{FF2B5EF4-FFF2-40B4-BE49-F238E27FC236}">
                <a16:creationId xmlns:a16="http://schemas.microsoft.com/office/drawing/2014/main" id="{EF8DCBA1-C985-4C8E-BC8D-2C6A3915F763}"/>
              </a:ext>
            </a:extLst>
          </p:cNvPr>
          <p:cNvSpPr>
            <a:spLocks noGrp="1"/>
          </p:cNvSpPr>
          <p:nvPr>
            <p:ph idx="1"/>
          </p:nvPr>
        </p:nvSpPr>
        <p:spPr/>
        <p:txBody>
          <a:bodyPr/>
          <a:lstStyle/>
          <a:p>
            <a:r>
              <a:rPr lang="en-US" sz="2000" dirty="0"/>
              <a:t>MRIP Data Gaps from COVID: Missing 2020 intercepts were imputed from all APAIS data collected in 2018 and 2019 from the same strata as the 2020 data gap, with original sample weights reduced by a factor of two to account for using two years of data (Cody 2021).</a:t>
            </a:r>
          </a:p>
          <a:p>
            <a:endParaRPr lang="en-US" sz="2000" dirty="0"/>
          </a:p>
          <a:p>
            <a:r>
              <a:rPr lang="en-US" sz="1600" dirty="0"/>
              <a:t>Cody, R. 2021. MRIP 2020 Estimates: Overview of Methodology and Select Catch and Effort Estimates. Office of Science and Technology (OST) Marine Recreational Information Program (MRIP) Fisheries Statistics Division. Silver Spring, MD. Presentation given to the Mid-Atlantic Fishery Management Council at the June 8 2021 council meeting. Retrieved from: https://www.mafmc.org/briefing/june-2021</a:t>
            </a:r>
          </a:p>
        </p:txBody>
      </p:sp>
    </p:spTree>
    <p:extLst>
      <p:ext uri="{BB962C8B-B14F-4D97-AF65-F5344CB8AC3E}">
        <p14:creationId xmlns:p14="http://schemas.microsoft.com/office/powerpoint/2010/main" val="418603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5FBC-366C-4DFE-A7FF-1C7507B32934}"/>
              </a:ext>
            </a:extLst>
          </p:cNvPr>
          <p:cNvSpPr>
            <a:spLocks noGrp="1"/>
          </p:cNvSpPr>
          <p:nvPr>
            <p:ph type="title"/>
          </p:nvPr>
        </p:nvSpPr>
        <p:spPr>
          <a:xfrm>
            <a:off x="2286000" y="1142999"/>
            <a:ext cx="6019800" cy="847817"/>
          </a:xfrm>
        </p:spPr>
        <p:txBody>
          <a:bodyPr/>
          <a:lstStyle/>
          <a:p>
            <a:r>
              <a:rPr lang="en-US" dirty="0"/>
              <a:t>2020 MRIP Imputed Intercepts</a:t>
            </a:r>
          </a:p>
        </p:txBody>
      </p:sp>
      <p:sp>
        <p:nvSpPr>
          <p:cNvPr id="3" name="Content Placeholder 2">
            <a:extLst>
              <a:ext uri="{FF2B5EF4-FFF2-40B4-BE49-F238E27FC236}">
                <a16:creationId xmlns:a16="http://schemas.microsoft.com/office/drawing/2014/main" id="{6CC50CB3-7A55-42F2-8B97-0C7E082FA18F}"/>
              </a:ext>
            </a:extLst>
          </p:cNvPr>
          <p:cNvSpPr>
            <a:spLocks noGrp="1"/>
          </p:cNvSpPr>
          <p:nvPr>
            <p:ph idx="1"/>
          </p:nvPr>
        </p:nvSpPr>
        <p:spPr>
          <a:xfrm>
            <a:off x="507507" y="1990817"/>
            <a:ext cx="7772400" cy="4114800"/>
          </a:xfrm>
        </p:spPr>
        <p:txBody>
          <a:bodyPr/>
          <a:lstStyle/>
          <a:p>
            <a:r>
              <a:rPr lang="en-US" dirty="0"/>
              <a:t>COVID data gaps in the MRIP APAIS and associated imputations for (positive) fishing trips that intercepted South Atlantic </a:t>
            </a:r>
            <a:r>
              <a:rPr lang="en-US" dirty="0" err="1"/>
              <a:t>spanish</a:t>
            </a:r>
            <a:r>
              <a:rPr lang="en-US" dirty="0"/>
              <a:t> mackerel. No 2020 data was imputed for the FES or FHS.</a:t>
            </a:r>
          </a:p>
        </p:txBody>
      </p:sp>
      <p:pic>
        <p:nvPicPr>
          <p:cNvPr id="4" name="Picture 3">
            <a:extLst>
              <a:ext uri="{FF2B5EF4-FFF2-40B4-BE49-F238E27FC236}">
                <a16:creationId xmlns:a16="http://schemas.microsoft.com/office/drawing/2014/main" id="{C720DBD9-0334-4174-83F2-482D12EB32F8}"/>
              </a:ext>
            </a:extLst>
          </p:cNvPr>
          <p:cNvPicPr>
            <a:picLocks noChangeAspect="1"/>
          </p:cNvPicPr>
          <p:nvPr/>
        </p:nvPicPr>
        <p:blipFill>
          <a:blip r:embed="rId2"/>
          <a:stretch>
            <a:fillRect/>
          </a:stretch>
        </p:blipFill>
        <p:spPr>
          <a:xfrm>
            <a:off x="445352" y="3912748"/>
            <a:ext cx="8253296" cy="2924537"/>
          </a:xfrm>
          <a:prstGeom prst="rect">
            <a:avLst/>
          </a:prstGeom>
        </p:spPr>
      </p:pic>
    </p:spTree>
    <p:extLst>
      <p:ext uri="{BB962C8B-B14F-4D97-AF65-F5344CB8AC3E}">
        <p14:creationId xmlns:p14="http://schemas.microsoft.com/office/powerpoint/2010/main" val="136348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FD6F-4350-4B58-B46B-86390E6568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382E15-9A9E-4CA8-B7FC-70841F419869}"/>
              </a:ext>
            </a:extLst>
          </p:cNvPr>
          <p:cNvSpPr>
            <a:spLocks noGrp="1"/>
          </p:cNvSpPr>
          <p:nvPr>
            <p:ph idx="1"/>
          </p:nvPr>
        </p:nvSpPr>
        <p:spPr>
          <a:xfrm>
            <a:off x="533400" y="2362200"/>
            <a:ext cx="2667000" cy="4114800"/>
          </a:xfrm>
        </p:spPr>
        <p:txBody>
          <a:bodyPr/>
          <a:lstStyle/>
          <a:p>
            <a:r>
              <a:rPr lang="en-US" sz="2000" dirty="0"/>
              <a:t>COVID data gaps in the MRIP APAIS and associated imputations for (positive) fishing trips that intercepted South Atlantic </a:t>
            </a:r>
            <a:r>
              <a:rPr lang="en-US" sz="2000" dirty="0" err="1"/>
              <a:t>spanish</a:t>
            </a:r>
            <a:r>
              <a:rPr lang="en-US" sz="2000" dirty="0"/>
              <a:t> mackerel. No 2020 data was imputed for the FES or FHS.</a:t>
            </a:r>
          </a:p>
        </p:txBody>
      </p:sp>
      <p:pic>
        <p:nvPicPr>
          <p:cNvPr id="4" name="Picture 3">
            <a:extLst>
              <a:ext uri="{FF2B5EF4-FFF2-40B4-BE49-F238E27FC236}">
                <a16:creationId xmlns:a16="http://schemas.microsoft.com/office/drawing/2014/main" id="{531C855D-A5F4-4BCD-BFB1-F3B0BF8C25F4}"/>
              </a:ext>
            </a:extLst>
          </p:cNvPr>
          <p:cNvPicPr>
            <a:picLocks noChangeAspect="1"/>
          </p:cNvPicPr>
          <p:nvPr/>
        </p:nvPicPr>
        <p:blipFill>
          <a:blip r:embed="rId2"/>
          <a:stretch>
            <a:fillRect/>
          </a:stretch>
        </p:blipFill>
        <p:spPr>
          <a:xfrm>
            <a:off x="3276600" y="2438400"/>
            <a:ext cx="5466871" cy="3790709"/>
          </a:xfrm>
          <a:prstGeom prst="rect">
            <a:avLst/>
          </a:prstGeom>
        </p:spPr>
      </p:pic>
    </p:spTree>
    <p:extLst>
      <p:ext uri="{BB962C8B-B14F-4D97-AF65-F5344CB8AC3E}">
        <p14:creationId xmlns:p14="http://schemas.microsoft.com/office/powerpoint/2010/main" val="145756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59F9B-27EB-4E60-94E9-F1DF69908ECD}"/>
              </a:ext>
            </a:extLst>
          </p:cNvPr>
          <p:cNvSpPr>
            <a:spLocks noGrp="1"/>
          </p:cNvSpPr>
          <p:nvPr>
            <p:ph idx="1"/>
          </p:nvPr>
        </p:nvSpPr>
        <p:spPr/>
        <p:txBody>
          <a:bodyPr/>
          <a:lstStyle/>
          <a:p>
            <a:r>
              <a:rPr lang="en-US" dirty="0"/>
              <a:t>Recommendation for MRIP landings and discards:  Use estimates as provided for base run.  The CVs for these years are relatively higher and will be used in uncertainty estimates. </a:t>
            </a:r>
          </a:p>
          <a:p>
            <a:endParaRPr lang="en-US" dirty="0"/>
          </a:p>
          <a:p>
            <a:r>
              <a:rPr lang="en-US" dirty="0"/>
              <a:t>Research/operational recommendation: Develop statistical method to identify outliers in landings and discard estimates and appropriate methods to calculate alternative time series that mitigate issues.    </a:t>
            </a:r>
          </a:p>
        </p:txBody>
      </p:sp>
    </p:spTree>
    <p:extLst>
      <p:ext uri="{BB962C8B-B14F-4D97-AF65-F5344CB8AC3E}">
        <p14:creationId xmlns:p14="http://schemas.microsoft.com/office/powerpoint/2010/main" val="202490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2E484B9-96A2-480D-8ED2-E300CAA13753}"/>
              </a:ext>
            </a:extLst>
          </p:cNvPr>
          <p:cNvSpPr>
            <a:spLocks noGrp="1"/>
          </p:cNvSpPr>
          <p:nvPr>
            <p:ph type="title"/>
          </p:nvPr>
        </p:nvSpPr>
        <p:spPr>
          <a:xfrm>
            <a:off x="251354" y="2743200"/>
            <a:ext cx="2351886" cy="838200"/>
          </a:xfrm>
        </p:spPr>
        <p:txBody>
          <a:bodyPr/>
          <a:lstStyle/>
          <a:p>
            <a:r>
              <a:rPr lang="en-US" altLang="en-US" dirty="0"/>
              <a:t>Commercial</a:t>
            </a:r>
            <a:br>
              <a:rPr lang="en-US" altLang="en-US" dirty="0"/>
            </a:br>
            <a:r>
              <a:rPr lang="en-US" altLang="en-US" dirty="0"/>
              <a:t>Landings and Shrimp Discards</a:t>
            </a:r>
          </a:p>
        </p:txBody>
      </p:sp>
      <p:pic>
        <p:nvPicPr>
          <p:cNvPr id="4" name="Picture 3">
            <a:extLst>
              <a:ext uri="{FF2B5EF4-FFF2-40B4-BE49-F238E27FC236}">
                <a16:creationId xmlns:a16="http://schemas.microsoft.com/office/drawing/2014/main" id="{D76423D8-4B42-472C-A242-68555DB66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240" y="76201"/>
            <a:ext cx="6781800" cy="6781800"/>
          </a:xfrm>
          <a:prstGeom prst="rect">
            <a:avLst/>
          </a:prstGeom>
        </p:spPr>
      </p:pic>
      <p:sp>
        <p:nvSpPr>
          <p:cNvPr id="6" name="Content Placeholder 2">
            <a:extLst>
              <a:ext uri="{FF2B5EF4-FFF2-40B4-BE49-F238E27FC236}">
                <a16:creationId xmlns:a16="http://schemas.microsoft.com/office/drawing/2014/main" id="{AEB491DF-89F6-4211-8D14-7FCC327FAEFA}"/>
              </a:ext>
            </a:extLst>
          </p:cNvPr>
          <p:cNvSpPr>
            <a:spLocks noGrp="1"/>
          </p:cNvSpPr>
          <p:nvPr>
            <p:ph idx="1"/>
          </p:nvPr>
        </p:nvSpPr>
        <p:spPr>
          <a:xfrm>
            <a:off x="93797" y="4114800"/>
            <a:ext cx="2667000" cy="2895599"/>
          </a:xfrm>
        </p:spPr>
        <p:txBody>
          <a:bodyPr/>
          <a:lstStyle/>
          <a:p>
            <a:pPr>
              <a:buFont typeface="Arial" panose="020B0604020202020204" pitchFamily="34" charset="0"/>
              <a:buChar char="•"/>
            </a:pPr>
            <a:r>
              <a:rPr lang="en-US" dirty="0"/>
              <a:t>Almost identical in overlapping years</a:t>
            </a:r>
          </a:p>
          <a:p>
            <a:pPr>
              <a:buFont typeface="Arial" panose="020B0604020202020204" pitchFamily="34" charset="0"/>
              <a:buChar char="•"/>
            </a:pPr>
            <a:r>
              <a:rPr lang="en-US" dirty="0"/>
              <a:t>Fairly constant in recent years</a:t>
            </a:r>
          </a:p>
        </p:txBody>
      </p:sp>
    </p:spTree>
  </p:cSld>
  <p:clrMapOvr>
    <a:masterClrMapping/>
  </p:clrMapOvr>
</p:sld>
</file>

<file path=ppt/theme/theme1.xml><?xml version="1.0" encoding="utf-8"?>
<a:theme xmlns:a="http://schemas.openxmlformats.org/drawingml/2006/main" name="Blank Presentation">
  <a:themeElements>
    <a:clrScheme name="">
      <a:dk1>
        <a:srgbClr val="002950"/>
      </a:dk1>
      <a:lt1>
        <a:srgbClr val="FFFFFF"/>
      </a:lt1>
      <a:dk2>
        <a:srgbClr val="007262"/>
      </a:dk2>
      <a:lt2>
        <a:srgbClr val="808080"/>
      </a:lt2>
      <a:accent1>
        <a:srgbClr val="BBE0E3"/>
      </a:accent1>
      <a:accent2>
        <a:srgbClr val="FCDA7F"/>
      </a:accent2>
      <a:accent3>
        <a:srgbClr val="FFFFFF"/>
      </a:accent3>
      <a:accent4>
        <a:srgbClr val="002143"/>
      </a:accent4>
      <a:accent5>
        <a:srgbClr val="DAEDEF"/>
      </a:accent5>
      <a:accent6>
        <a:srgbClr val="E4C572"/>
      </a:accent6>
      <a:hlink>
        <a:srgbClr val="955F22"/>
      </a:hlink>
      <a:folHlink>
        <a:srgbClr val="99CC00"/>
      </a:folHlink>
    </a:clrScheme>
    <a:fontScheme name="Blank Presentation">
      <a:majorFont>
        <a:latin typeface="Arial Black"/>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PM G5 E:Applications:Microsoft Office 2004:Templates:Presentations:Designs:Blank Presentation</Template>
  <TotalTime>20120</TotalTime>
  <Words>1572</Words>
  <Application>Microsoft Office PowerPoint</Application>
  <PresentationFormat>On-screen Show (4:3)</PresentationFormat>
  <Paragraphs>234</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Arial Black</vt:lpstr>
      <vt:lpstr>Calibri</vt:lpstr>
      <vt:lpstr>Blank Presentation</vt:lpstr>
      <vt:lpstr>SEDAR 78 South Atlantic Spanish Mackerel DW/AW Webinar 1</vt:lpstr>
      <vt:lpstr>Agenda</vt:lpstr>
      <vt:lpstr>Landings and Discards</vt:lpstr>
      <vt:lpstr>MRIP – Domains identified as relatively large/small, as compared to adjacent years</vt:lpstr>
      <vt:lpstr>2020 MRIP COVID</vt:lpstr>
      <vt:lpstr>2020 MRIP Imputed Intercepts</vt:lpstr>
      <vt:lpstr>PowerPoint Presentation</vt:lpstr>
      <vt:lpstr>PowerPoint Presentation</vt:lpstr>
      <vt:lpstr>Commercial Landings and Shrimp Discards</vt:lpstr>
      <vt:lpstr>Recreational Landings WP03</vt:lpstr>
      <vt:lpstr>Indices of Abundance</vt:lpstr>
      <vt:lpstr>Southeast coastal gillnet observer index</vt:lpstr>
      <vt:lpstr>SEAMAP YOY Index</vt:lpstr>
      <vt:lpstr>SEAMAP-YOY Age-0 Index</vt:lpstr>
      <vt:lpstr>MRIP Index of Abundance</vt:lpstr>
      <vt:lpstr>MRIP Index of Abundance</vt:lpstr>
      <vt:lpstr>PowerPoint Presentation</vt:lpstr>
      <vt:lpstr>Commercial Florida Trip Ticket Index of abundance</vt:lpstr>
      <vt:lpstr>Indices of Abundance</vt:lpstr>
      <vt:lpstr>Length and Age Compositions</vt:lpstr>
      <vt:lpstr>Age compositions</vt:lpstr>
      <vt:lpstr>SEDAR 78 age compositions</vt:lpstr>
      <vt:lpstr>Options for commercial handline and cast net age compositions </vt:lpstr>
      <vt:lpstr>PowerPoint Presentation</vt:lpstr>
      <vt:lpstr>PowerPoint Presentation</vt:lpstr>
      <vt:lpstr>Recommendation</vt:lpstr>
      <vt:lpstr>Assessment model –  sexually dimorphic growth</vt:lpstr>
      <vt:lpstr>Assessment model –  sexually dimorphic growth</vt:lpstr>
      <vt:lpstr>PowerPoint Presentation</vt:lpstr>
      <vt:lpstr>Growth models</vt:lpstr>
      <vt:lpstr>PowerPoint Presentation</vt:lpstr>
      <vt:lpstr>PowerPoint Presentation</vt:lpstr>
      <vt:lpstr>PowerPoint Presentation</vt:lpstr>
      <vt:lpstr>PowerPoint Presentation</vt:lpstr>
      <vt:lpstr>Recommendation</vt:lpstr>
      <vt:lpstr>Assessment Start Year</vt:lpstr>
      <vt:lpstr>PowerPoint Presentation</vt:lpstr>
      <vt:lpstr>PowerPoint Presentation</vt:lpstr>
    </vt:vector>
  </TitlesOfParts>
  <Company>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Kathleen Howington</cp:lastModifiedBy>
  <cp:revision>159</cp:revision>
  <dcterms:created xsi:type="dcterms:W3CDTF">2010-09-16T12:28:52Z</dcterms:created>
  <dcterms:modified xsi:type="dcterms:W3CDTF">2021-11-17T13:57:06Z</dcterms:modified>
</cp:coreProperties>
</file>