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1" r:id="rId3"/>
  </p:sldMasterIdLst>
  <p:notesMasterIdLst>
    <p:notesMasterId r:id="rId31"/>
  </p:notesMasterIdLst>
  <p:sldIdLst>
    <p:sldId id="257" r:id="rId4"/>
    <p:sldId id="259" r:id="rId5"/>
    <p:sldId id="286" r:id="rId6"/>
    <p:sldId id="287" r:id="rId7"/>
    <p:sldId id="285" r:id="rId8"/>
    <p:sldId id="282" r:id="rId9"/>
    <p:sldId id="266" r:id="rId10"/>
    <p:sldId id="258" r:id="rId11"/>
    <p:sldId id="276" r:id="rId12"/>
    <p:sldId id="261" r:id="rId13"/>
    <p:sldId id="268" r:id="rId14"/>
    <p:sldId id="267" r:id="rId15"/>
    <p:sldId id="281" r:id="rId16"/>
    <p:sldId id="263" r:id="rId17"/>
    <p:sldId id="275" r:id="rId18"/>
    <p:sldId id="283" r:id="rId19"/>
    <p:sldId id="284" r:id="rId20"/>
    <p:sldId id="262" r:id="rId21"/>
    <p:sldId id="288" r:id="rId22"/>
    <p:sldId id="278" r:id="rId23"/>
    <p:sldId id="269" r:id="rId24"/>
    <p:sldId id="289" r:id="rId25"/>
    <p:sldId id="277" r:id="rId26"/>
    <p:sldId id="273" r:id="rId27"/>
    <p:sldId id="272" r:id="rId28"/>
    <p:sldId id="279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ler Sagarese" initials="SS" lastIdx="6" clrIdx="0">
    <p:extLst>
      <p:ext uri="{19B8F6BF-5375-455C-9EA6-DF929625EA0E}">
        <p15:presenceInfo xmlns:p15="http://schemas.microsoft.com/office/powerpoint/2012/main" userId="S-1-5-21-1625102663-4013227018-1311561448-25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84" autoAdjust="0"/>
  </p:normalViewPr>
  <p:slideViewPr>
    <p:cSldViewPr snapToGrid="0">
      <p:cViewPr varScale="1">
        <p:scale>
          <a:sx n="101" d="100"/>
          <a:sy n="101" d="100"/>
        </p:scale>
        <p:origin x="10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7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SDolphin\SECM-Sustainable_Fisheries\jeff\SEDAR49_GOM_data_limited\DLM%20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 and </a:t>
            </a:r>
            <a:r>
              <a:rPr lang="en-US" sz="3600" dirty="0" smtClean="0"/>
              <a:t>Mean</a:t>
            </a:r>
          </a:p>
          <a:p>
            <a:pPr>
              <a:defRPr sz="3600"/>
            </a:pPr>
            <a:endParaRPr lang="en-US" sz="3600" dirty="0" smtClean="0"/>
          </a:p>
          <a:p>
            <a:pPr>
              <a:defRPr sz="3600"/>
            </a:pPr>
            <a:endParaRPr lang="en-US" sz="3600" dirty="0" smtClean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3408"/>
        <c:axId val="150924384"/>
      </c:lineChart>
      <c:catAx>
        <c:axId val="1512334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0924384"/>
        <c:crosses val="autoZero"/>
        <c:auto val="1"/>
        <c:lblAlgn val="ctr"/>
        <c:lblOffset val="100"/>
        <c:noMultiLvlLbl val="0"/>
      </c:catAx>
      <c:valAx>
        <c:axId val="15092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2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Period, Mean and Index</a:t>
            </a:r>
          </a:p>
          <a:p>
            <a:pPr>
              <a:defRPr sz="3600"/>
            </a:pPr>
            <a:r>
              <a:rPr lang="en-US" sz="3600" dirty="0"/>
              <a:t>OFL and </a:t>
            </a:r>
            <a:r>
              <a:rPr lang="en-US" sz="3600" dirty="0" smtClean="0"/>
              <a:t>ABC</a:t>
            </a:r>
          </a:p>
          <a:p>
            <a:pPr>
              <a:defRPr sz="3600"/>
            </a:pPr>
            <a:endParaRPr lang="en-US" sz="3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7500</c:v>
                </c:pt>
                <c:pt idx="1">
                  <c:v>8000</c:v>
                </c:pt>
                <c:pt idx="2">
                  <c:v>8500</c:v>
                </c:pt>
                <c:pt idx="3">
                  <c:v>9000</c:v>
                </c:pt>
                <c:pt idx="4">
                  <c:v>9500</c:v>
                </c:pt>
                <c:pt idx="5">
                  <c:v>10000</c:v>
                </c:pt>
                <c:pt idx="6">
                  <c:v>10500</c:v>
                </c:pt>
                <c:pt idx="7">
                  <c:v>11000</c:v>
                </c:pt>
                <c:pt idx="8">
                  <c:v>11500</c:v>
                </c:pt>
                <c:pt idx="9">
                  <c:v>12000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OFL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Sheet1!$I$2:$I$13</c:f>
              <c:numCache>
                <c:formatCode>General</c:formatCode>
                <c:ptCount val="12"/>
                <c:pt idx="9">
                  <c:v>15517</c:v>
                </c:pt>
                <c:pt idx="10">
                  <c:v>15517</c:v>
                </c:pt>
                <c:pt idx="11">
                  <c:v>15517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New ABC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Sheet1!$J$2:$J$13</c:f>
              <c:numCache>
                <c:formatCode>General</c:formatCode>
                <c:ptCount val="12"/>
                <c:pt idx="9">
                  <c:v>14500</c:v>
                </c:pt>
                <c:pt idx="10">
                  <c:v>14500</c:v>
                </c:pt>
                <c:pt idx="11">
                  <c:v>14500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695632"/>
        <c:axId val="152696192"/>
      </c:lineChart>
      <c:catAx>
        <c:axId val="1526956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696192"/>
        <c:crosses val="autoZero"/>
        <c:auto val="1"/>
        <c:lblAlgn val="ctr"/>
        <c:lblOffset val="100"/>
        <c:noMultiLvlLbl val="0"/>
      </c:catAx>
      <c:valAx>
        <c:axId val="15269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69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Period, Current period, Means and </a:t>
            </a:r>
            <a:r>
              <a:rPr lang="en-US" sz="3600" dirty="0" smtClean="0"/>
              <a:t>OFL</a:t>
            </a:r>
            <a:endParaRPr lang="en-US" sz="3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7604450303262"/>
          <c:y val="0.21786808411718642"/>
          <c:w val="0.87791381519163614"/>
          <c:h val="0.57019159217735615"/>
        </c:manualLayout>
      </c:layout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Sheet1!$W$2:$W$17</c:f>
              <c:numCache>
                <c:formatCode>General</c:formatCode>
                <c:ptCount val="16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Sheet1!$AG$1</c:f>
              <c:strCache>
                <c:ptCount val="1"/>
                <c:pt idx="0">
                  <c:v>OFL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Sheet1!$AG$2:$AG$19</c:f>
              <c:numCache>
                <c:formatCode>General</c:formatCode>
                <c:ptCount val="18"/>
                <c:pt idx="10">
                  <c:v>10000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  <c:pt idx="15">
                  <c:v>10000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095152"/>
        <c:axId val="481693552"/>
      </c:lineChart>
      <c:catAx>
        <c:axId val="3210951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481693552"/>
        <c:crosses val="autoZero"/>
        <c:auto val="1"/>
        <c:lblAlgn val="ctr"/>
        <c:lblOffset val="100"/>
        <c:noMultiLvlLbl val="0"/>
      </c:catAx>
      <c:valAx>
        <c:axId val="48169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109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Reference Period, Current period, </a:t>
            </a:r>
          </a:p>
          <a:p>
            <a:pPr>
              <a:defRPr sz="3600"/>
            </a:pPr>
            <a:r>
              <a:rPr lang="en-US" sz="3600"/>
              <a:t>Means and Index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Sheet1!$W$2:$W$19</c:f>
              <c:numCache>
                <c:formatCode>General</c:formatCode>
                <c:ptCount val="18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Sheet1!$X$1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Sheet1!$X$2:$X$19</c:f>
              <c:numCache>
                <c:formatCode>General</c:formatCode>
                <c:ptCount val="18"/>
                <c:pt idx="0">
                  <c:v>11000</c:v>
                </c:pt>
                <c:pt idx="1">
                  <c:v>11000</c:v>
                </c:pt>
                <c:pt idx="2">
                  <c:v>11000</c:v>
                </c:pt>
                <c:pt idx="3">
                  <c:v>11000</c:v>
                </c:pt>
                <c:pt idx="4">
                  <c:v>11000</c:v>
                </c:pt>
                <c:pt idx="5">
                  <c:v>11000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11000</c:v>
                </c:pt>
                <c:pt idx="11">
                  <c:v>11000</c:v>
                </c:pt>
                <c:pt idx="12">
                  <c:v>11000</c:v>
                </c:pt>
                <c:pt idx="13">
                  <c:v>11000</c:v>
                </c:pt>
                <c:pt idx="14">
                  <c:v>11000</c:v>
                </c:pt>
                <c:pt idx="15">
                  <c:v>11000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699552"/>
        <c:axId val="152700112"/>
      </c:lineChart>
      <c:catAx>
        <c:axId val="1526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700112"/>
        <c:crosses val="autoZero"/>
        <c:auto val="1"/>
        <c:lblAlgn val="ctr"/>
        <c:lblOffset val="100"/>
        <c:noMultiLvlLbl val="0"/>
      </c:catAx>
      <c:valAx>
        <c:axId val="15270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6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Period, Current </a:t>
            </a:r>
            <a:r>
              <a:rPr lang="en-US" sz="3600" dirty="0" smtClean="0"/>
              <a:t>Period</a:t>
            </a:r>
            <a:r>
              <a:rPr lang="en-US" sz="3600" dirty="0"/>
              <a:t>, </a:t>
            </a:r>
          </a:p>
          <a:p>
            <a:pPr>
              <a:defRPr sz="3600"/>
            </a:pPr>
            <a:r>
              <a:rPr lang="en-US" sz="3600" dirty="0"/>
              <a:t>Means, Index, OFL and ABC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Sheet1!$W$2:$W$19</c:f>
              <c:numCache>
                <c:formatCode>General</c:formatCode>
                <c:ptCount val="18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Sheet1!$X$1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Sheet1!$X$2:$X$19</c:f>
              <c:numCache>
                <c:formatCode>General</c:formatCode>
                <c:ptCount val="18"/>
                <c:pt idx="0">
                  <c:v>11000</c:v>
                </c:pt>
                <c:pt idx="1">
                  <c:v>11000</c:v>
                </c:pt>
                <c:pt idx="2">
                  <c:v>11000</c:v>
                </c:pt>
                <c:pt idx="3">
                  <c:v>11000</c:v>
                </c:pt>
                <c:pt idx="4">
                  <c:v>11000</c:v>
                </c:pt>
                <c:pt idx="5">
                  <c:v>11000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11000</c:v>
                </c:pt>
                <c:pt idx="11">
                  <c:v>11000</c:v>
                </c:pt>
                <c:pt idx="12">
                  <c:v>11000</c:v>
                </c:pt>
                <c:pt idx="13">
                  <c:v>11000</c:v>
                </c:pt>
                <c:pt idx="14">
                  <c:v>11000</c:v>
                </c:pt>
                <c:pt idx="15">
                  <c:v>11000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Sheet1!$AB$1</c:f>
              <c:strCache>
                <c:ptCount val="1"/>
                <c:pt idx="0">
                  <c:v>ABC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Sheet1!$AA$2:$AA$19</c:f>
              <c:numCache>
                <c:formatCode>General</c:formatCode>
                <c:ptCount val="18"/>
                <c:pt idx="15">
                  <c:v>12758</c:v>
                </c:pt>
                <c:pt idx="16">
                  <c:v>12758</c:v>
                </c:pt>
                <c:pt idx="17">
                  <c:v>12758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Sheet1!$AD$1</c:f>
              <c:strCache>
                <c:ptCount val="1"/>
                <c:pt idx="0">
                  <c:v>OFL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Sheet1!$AC$2:$AC$19</c:f>
              <c:numCache>
                <c:formatCode>General</c:formatCode>
                <c:ptCount val="18"/>
                <c:pt idx="15">
                  <c:v>15517</c:v>
                </c:pt>
                <c:pt idx="16">
                  <c:v>15517</c:v>
                </c:pt>
                <c:pt idx="17">
                  <c:v>15517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705152"/>
        <c:axId val="152705712"/>
      </c:lineChart>
      <c:catAx>
        <c:axId val="1527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705712"/>
        <c:crosses val="autoZero"/>
        <c:auto val="1"/>
        <c:lblAlgn val="ctr"/>
        <c:lblOffset val="100"/>
        <c:noMultiLvlLbl val="0"/>
      </c:catAx>
      <c:valAx>
        <c:axId val="15270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0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Reference Period, Current period, </a:t>
            </a:r>
          </a:p>
          <a:p>
            <a:pPr>
              <a:defRPr sz="3600"/>
            </a:pPr>
            <a:r>
              <a:rPr lang="en-US" sz="3600"/>
              <a:t>Means and Index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Sheet1!$W$2:$W$19</c:f>
              <c:numCache>
                <c:formatCode>General</c:formatCode>
                <c:ptCount val="18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Sheet1!$X$1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Sheet1!$AF$2:$AF$18</c:f>
              <c:numCache>
                <c:formatCode>General</c:formatCode>
                <c:ptCount val="17"/>
                <c:pt idx="0">
                  <c:v>11000</c:v>
                </c:pt>
                <c:pt idx="1">
                  <c:v>11000</c:v>
                </c:pt>
                <c:pt idx="2">
                  <c:v>11000</c:v>
                </c:pt>
                <c:pt idx="3">
                  <c:v>11000</c:v>
                </c:pt>
                <c:pt idx="4">
                  <c:v>11000</c:v>
                </c:pt>
                <c:pt idx="5">
                  <c:v>11000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6000</c:v>
                </c:pt>
                <c:pt idx="11">
                  <c:v>6000</c:v>
                </c:pt>
                <c:pt idx="12">
                  <c:v>6000</c:v>
                </c:pt>
                <c:pt idx="13">
                  <c:v>6000</c:v>
                </c:pt>
                <c:pt idx="14">
                  <c:v>6000</c:v>
                </c:pt>
                <c:pt idx="15">
                  <c:v>6000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17728"/>
        <c:axId val="153218288"/>
      </c:lineChart>
      <c:catAx>
        <c:axId val="15321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3218288"/>
        <c:crosses val="autoZero"/>
        <c:auto val="1"/>
        <c:lblAlgn val="ctr"/>
        <c:lblOffset val="100"/>
        <c:noMultiLvlLbl val="0"/>
      </c:catAx>
      <c:valAx>
        <c:axId val="1532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32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Reference Period, Current period, </a:t>
            </a:r>
          </a:p>
          <a:p>
            <a:pPr>
              <a:defRPr sz="3600"/>
            </a:pPr>
            <a:r>
              <a:rPr lang="en-US" sz="3600"/>
              <a:t>Means, Index, OFL and ABC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Sheet1!$W$2:$W$19</c:f>
              <c:numCache>
                <c:formatCode>General</c:formatCode>
                <c:ptCount val="18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Sheet1!$X$1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Sheet1!$AF$2:$AF$18</c:f>
              <c:numCache>
                <c:formatCode>General</c:formatCode>
                <c:ptCount val="17"/>
                <c:pt idx="0">
                  <c:v>11000</c:v>
                </c:pt>
                <c:pt idx="1">
                  <c:v>11000</c:v>
                </c:pt>
                <c:pt idx="2">
                  <c:v>11000</c:v>
                </c:pt>
                <c:pt idx="3">
                  <c:v>11000</c:v>
                </c:pt>
                <c:pt idx="4">
                  <c:v>11000</c:v>
                </c:pt>
                <c:pt idx="5">
                  <c:v>11000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6000</c:v>
                </c:pt>
                <c:pt idx="11">
                  <c:v>6000</c:v>
                </c:pt>
                <c:pt idx="12">
                  <c:v>6000</c:v>
                </c:pt>
                <c:pt idx="13">
                  <c:v>6000</c:v>
                </c:pt>
                <c:pt idx="14">
                  <c:v>6000</c:v>
                </c:pt>
                <c:pt idx="15">
                  <c:v>6000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Sheet1!$AH$1</c:f>
              <c:strCache>
                <c:ptCount val="1"/>
                <c:pt idx="0">
                  <c:v>OFL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Sheet1!$AH$2:$AH$19</c:f>
              <c:numCache>
                <c:formatCode>General</c:formatCode>
                <c:ptCount val="18"/>
                <c:pt idx="15">
                  <c:v>7300</c:v>
                </c:pt>
                <c:pt idx="16">
                  <c:v>7300</c:v>
                </c:pt>
                <c:pt idx="17">
                  <c:v>7300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Sheet1!$AI$1</c:f>
              <c:strCache>
                <c:ptCount val="1"/>
                <c:pt idx="0">
                  <c:v>ABC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Sheet1!$AI$2:$AI$19</c:f>
              <c:numCache>
                <c:formatCode>General</c:formatCode>
                <c:ptCount val="18"/>
                <c:pt idx="15">
                  <c:v>6300</c:v>
                </c:pt>
                <c:pt idx="16">
                  <c:v>6300</c:v>
                </c:pt>
                <c:pt idx="17">
                  <c:v>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23328"/>
        <c:axId val="153223888"/>
      </c:lineChart>
      <c:catAx>
        <c:axId val="15322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3223888"/>
        <c:crosses val="autoZero"/>
        <c:auto val="1"/>
        <c:lblAlgn val="ctr"/>
        <c:lblOffset val="100"/>
        <c:noMultiLvlLbl val="0"/>
      </c:catAx>
      <c:valAx>
        <c:axId val="15322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32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Tier 3A: Likely Not Overfished</a:t>
            </a:r>
          </a:p>
          <a:p>
            <a:pPr>
              <a:defRPr sz="3600"/>
            </a:pPr>
            <a:r>
              <a:rPr lang="en-US" sz="3600" dirty="0"/>
              <a:t>OFL = Mean Catch + 2SD</a:t>
            </a:r>
          </a:p>
          <a:p>
            <a:pPr>
              <a:defRPr sz="3600"/>
            </a:pPr>
            <a:r>
              <a:rPr lang="en-US" sz="3600" dirty="0"/>
              <a:t>ABC = Mean Catch +</a:t>
            </a:r>
            <a:r>
              <a:rPr lang="en-US" sz="3600" dirty="0" smtClean="0"/>
              <a:t>1SD*</a:t>
            </a:r>
            <a:endParaRPr lang="en-US" sz="3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Sheet1!$H$1</c:f>
              <c:strCache>
                <c:ptCount val="1"/>
                <c:pt idx="0">
                  <c:v>ABC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9">
                  <c:v>12758</c:v>
                </c:pt>
                <c:pt idx="10">
                  <c:v>12758</c:v>
                </c:pt>
                <c:pt idx="11">
                  <c:v>12758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Sheet1!$I$1</c:f>
              <c:strCache>
                <c:ptCount val="1"/>
                <c:pt idx="0">
                  <c:v>OFL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9">
                  <c:v>15517</c:v>
                </c:pt>
                <c:pt idx="10">
                  <c:v>15517</c:v>
                </c:pt>
                <c:pt idx="11">
                  <c:v>15517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6768"/>
        <c:axId val="151237328"/>
      </c:lineChart>
      <c:catAx>
        <c:axId val="1512367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1237328"/>
        <c:crosses val="autoZero"/>
        <c:auto val="1"/>
        <c:lblAlgn val="ctr"/>
        <c:lblOffset val="100"/>
        <c:noMultiLvlLbl val="0"/>
      </c:catAx>
      <c:valAx>
        <c:axId val="15123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23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Tier 3B: Likely Overfished</a:t>
            </a:r>
          </a:p>
          <a:p>
            <a:pPr>
              <a:defRPr sz="3600"/>
            </a:pPr>
            <a:r>
              <a:rPr lang="en-US" sz="3600"/>
              <a:t>OFL=Mean Catch</a:t>
            </a:r>
          </a:p>
          <a:p>
            <a:pPr>
              <a:defRPr sz="3600"/>
            </a:pPr>
            <a:r>
              <a:rPr lang="en-US" sz="3600"/>
              <a:t>ABC=%Mean Catch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OFL</c:v>
                </c:pt>
              </c:strCache>
            </c:strRef>
          </c:tx>
          <c:spPr>
            <a:ln w="76200"/>
          </c:spPr>
          <c:marker>
            <c:symbol val="none"/>
          </c:marker>
          <c:val>
            <c:numRef>
              <c:f>Sheet1!$F$2:$F$13</c:f>
              <c:numCache>
                <c:formatCode>General</c:formatCode>
                <c:ptCount val="12"/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ABC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Sheet1!$G$2:$G$13</c:f>
              <c:numCache>
                <c:formatCode>General</c:formatCode>
                <c:ptCount val="12"/>
                <c:pt idx="9">
                  <c:v>8000</c:v>
                </c:pt>
                <c:pt idx="10">
                  <c:v>8000</c:v>
                </c:pt>
                <c:pt idx="11">
                  <c:v>8000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41248"/>
        <c:axId val="151241808"/>
      </c:lineChart>
      <c:catAx>
        <c:axId val="1512412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 sz="1800"/>
            </a:pPr>
            <a:endParaRPr lang="en-US"/>
          </a:p>
        </c:txPr>
        <c:crossAx val="151241808"/>
        <c:crosses val="autoZero"/>
        <c:auto val="1"/>
        <c:lblAlgn val="ctr"/>
        <c:lblOffset val="100"/>
        <c:noMultiLvlLbl val="0"/>
      </c:catAx>
      <c:valAx>
        <c:axId val="15124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en-US"/>
          </a:p>
        </c:txPr>
        <c:crossAx val="15124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 and </a:t>
            </a:r>
            <a:r>
              <a:rPr lang="en-US" sz="3600" dirty="0" smtClean="0"/>
              <a:t>Mean</a:t>
            </a:r>
          </a:p>
          <a:p>
            <a:pPr>
              <a:defRPr sz="3600"/>
            </a:pPr>
            <a:endParaRPr lang="en-US" sz="3600" dirty="0" smtClean="0"/>
          </a:p>
          <a:p>
            <a:pPr>
              <a:defRPr sz="3600"/>
            </a:pPr>
            <a:endParaRPr lang="en-US" sz="3600" dirty="0" smtClean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912624"/>
        <c:axId val="150914864"/>
      </c:lineChart>
      <c:catAx>
        <c:axId val="1509126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0914864"/>
        <c:crosses val="autoZero"/>
        <c:auto val="1"/>
        <c:lblAlgn val="ctr"/>
        <c:lblOffset val="100"/>
        <c:noMultiLvlLbl val="0"/>
      </c:catAx>
      <c:valAx>
        <c:axId val="15091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091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Reference Period, Current period, </a:t>
            </a:r>
          </a:p>
          <a:p>
            <a:pPr>
              <a:defRPr sz="3600"/>
            </a:pPr>
            <a:r>
              <a:rPr lang="en-US" sz="3600"/>
              <a:t> and Means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Sheet1!$W$2:$W$19</c:f>
              <c:numCache>
                <c:formatCode>General</c:formatCode>
                <c:ptCount val="18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12736"/>
        <c:axId val="152213296"/>
      </c:lineChart>
      <c:catAx>
        <c:axId val="1522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213296"/>
        <c:crosses val="autoZero"/>
        <c:auto val="1"/>
        <c:lblAlgn val="ctr"/>
        <c:lblOffset val="100"/>
        <c:noMultiLvlLbl val="0"/>
      </c:catAx>
      <c:valAx>
        <c:axId val="15221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21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Period, Current period, Means and </a:t>
            </a:r>
            <a:r>
              <a:rPr lang="en-US" sz="3600" dirty="0" smtClean="0"/>
              <a:t>OFL</a:t>
            </a:r>
            <a:endParaRPr lang="en-US" sz="3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7604450303262"/>
          <c:y val="0.21786808411718642"/>
          <c:w val="0.87791381519163614"/>
          <c:h val="0.57019159217735615"/>
        </c:manualLayout>
      </c:layout>
      <c:lineChart>
        <c:grouping val="standard"/>
        <c:varyColors val="0"/>
        <c:ser>
          <c:idx val="1"/>
          <c:order val="0"/>
          <c:tx>
            <c:strRef>
              <c:f>Sheet1!$V$1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Sheet1!$V$2:$V$19</c:f>
              <c:numCache>
                <c:formatCode>General</c:formatCode>
                <c:ptCount val="18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  <c:pt idx="10">
                  <c:v>5000</c:v>
                </c:pt>
                <c:pt idx="11">
                  <c:v>7500</c:v>
                </c:pt>
                <c:pt idx="12">
                  <c:v>2500</c:v>
                </c:pt>
                <c:pt idx="13">
                  <c:v>4500</c:v>
                </c:pt>
                <c:pt idx="14">
                  <c:v>7000</c:v>
                </c:pt>
                <c:pt idx="15">
                  <c:v>5500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Sheet1!$W$1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Sheet1!$W$2:$W$17</c:f>
              <c:numCache>
                <c:formatCode>General</c:formatCode>
                <c:ptCount val="16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Sheet1!$AG$1</c:f>
              <c:strCache>
                <c:ptCount val="1"/>
                <c:pt idx="0">
                  <c:v>OFL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Sheet1!$AG$2:$AG$19</c:f>
              <c:numCache>
                <c:formatCode>General</c:formatCode>
                <c:ptCount val="18"/>
                <c:pt idx="10">
                  <c:v>10000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  <c:pt idx="15">
                  <c:v>10000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Sheet1!$U$2:$U$19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17216"/>
        <c:axId val="150967744"/>
      </c:lineChart>
      <c:catAx>
        <c:axId val="1522172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0967744"/>
        <c:crosses val="autoZero"/>
        <c:auto val="1"/>
        <c:lblAlgn val="ctr"/>
        <c:lblOffset val="100"/>
        <c:noMultiLvlLbl val="0"/>
      </c:catAx>
      <c:valAx>
        <c:axId val="1509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21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Reference Period and </a:t>
            </a:r>
            <a:r>
              <a:rPr lang="en-US" sz="3600" dirty="0" smtClean="0"/>
              <a:t>Mean</a:t>
            </a:r>
          </a:p>
          <a:p>
            <a:pPr>
              <a:defRPr sz="3600"/>
            </a:pPr>
            <a:endParaRPr lang="en-US" sz="3600" dirty="0" smtClean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19456"/>
        <c:axId val="152220016"/>
      </c:lineChart>
      <c:catAx>
        <c:axId val="1522194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220016"/>
        <c:crosses val="autoZero"/>
        <c:auto val="1"/>
        <c:lblAlgn val="ctr"/>
        <c:lblOffset val="100"/>
        <c:noMultiLvlLbl val="0"/>
      </c:catAx>
      <c:valAx>
        <c:axId val="1522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2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/>
              <a:t>Reference Period, Mean</a:t>
            </a:r>
          </a:p>
          <a:p>
            <a:pPr>
              <a:defRPr sz="3600"/>
            </a:pPr>
            <a:r>
              <a:rPr lang="en-US" sz="3600"/>
              <a:t>and Index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7500</c:v>
                </c:pt>
                <c:pt idx="1">
                  <c:v>8000</c:v>
                </c:pt>
                <c:pt idx="2">
                  <c:v>8500</c:v>
                </c:pt>
                <c:pt idx="3">
                  <c:v>9000</c:v>
                </c:pt>
                <c:pt idx="4">
                  <c:v>9500</c:v>
                </c:pt>
                <c:pt idx="5">
                  <c:v>10000</c:v>
                </c:pt>
                <c:pt idx="6">
                  <c:v>10500</c:v>
                </c:pt>
                <c:pt idx="7">
                  <c:v>11000</c:v>
                </c:pt>
                <c:pt idx="8">
                  <c:v>11500</c:v>
                </c:pt>
                <c:pt idx="9">
                  <c:v>12000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690592"/>
        <c:axId val="152691152"/>
      </c:lineChart>
      <c:catAx>
        <c:axId val="1526905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152691152"/>
        <c:crosses val="autoZero"/>
        <c:auto val="1"/>
        <c:lblAlgn val="ctr"/>
        <c:lblOffset val="100"/>
        <c:noMultiLvlLbl val="0"/>
      </c:catAx>
      <c:valAx>
        <c:axId val="15269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6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3600"/>
            </a:pPr>
            <a:r>
              <a:rPr lang="en-US" sz="3600" dirty="0"/>
              <a:t>Tier 3A: Likely Not Overfished</a:t>
            </a:r>
          </a:p>
          <a:p>
            <a:pPr>
              <a:defRPr sz="3600"/>
            </a:pPr>
            <a:r>
              <a:rPr lang="en-US" sz="3600" dirty="0"/>
              <a:t>OFL = Mean Catch + 2SD</a:t>
            </a:r>
          </a:p>
          <a:p>
            <a:pPr>
              <a:defRPr sz="3600"/>
            </a:pPr>
            <a:r>
              <a:rPr lang="en-US" sz="3600" dirty="0"/>
              <a:t>ABC = Mean Catch +</a:t>
            </a:r>
            <a:r>
              <a:rPr lang="en-US" sz="3600" dirty="0" smtClean="0"/>
              <a:t>1SD*</a:t>
            </a:r>
            <a:endParaRPr lang="en-US" sz="3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5000</c:v>
                </c:pt>
                <c:pt idx="3">
                  <c:v>9000</c:v>
                </c:pt>
                <c:pt idx="4">
                  <c:v>14000</c:v>
                </c:pt>
                <c:pt idx="5">
                  <c:v>11000</c:v>
                </c:pt>
                <c:pt idx="6">
                  <c:v>9000</c:v>
                </c:pt>
                <c:pt idx="7">
                  <c:v>8000</c:v>
                </c:pt>
                <c:pt idx="8">
                  <c:v>12000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Sheet1!$H$1</c:f>
              <c:strCache>
                <c:ptCount val="1"/>
                <c:pt idx="0">
                  <c:v>ABC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9">
                  <c:v>12758</c:v>
                </c:pt>
                <c:pt idx="10">
                  <c:v>12758</c:v>
                </c:pt>
                <c:pt idx="11">
                  <c:v>12758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Sheet1!$I$1</c:f>
              <c:strCache>
                <c:ptCount val="1"/>
                <c:pt idx="0">
                  <c:v>OFL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9">
                  <c:v>15517</c:v>
                </c:pt>
                <c:pt idx="10">
                  <c:v>15517</c:v>
                </c:pt>
                <c:pt idx="11">
                  <c:v>15517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339008"/>
        <c:axId val="321094032"/>
      </c:lineChart>
      <c:catAx>
        <c:axId val="3223390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321094032"/>
        <c:crosses val="autoZero"/>
        <c:auto val="1"/>
        <c:lblAlgn val="ctr"/>
        <c:lblOffset val="100"/>
        <c:noMultiLvlLbl val="0"/>
      </c:catAx>
      <c:valAx>
        <c:axId val="32109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(lbs)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23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0.86893</cdr:x>
      <cdr:y>0.35026</cdr:y>
    </cdr:from>
    <cdr:to>
      <cdr:x>0.94256</cdr:x>
      <cdr:y>0.46354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14611" y="2157663"/>
          <a:ext cx="729916" cy="697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400" b="1" dirty="0" smtClean="0"/>
            <a:t>?</a:t>
          </a:r>
          <a:endParaRPr lang="en-US" sz="5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0.86893</cdr:x>
      <cdr:y>0.35026</cdr:y>
    </cdr:from>
    <cdr:to>
      <cdr:x>0.94256</cdr:x>
      <cdr:y>0.46354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14611" y="2157663"/>
          <a:ext cx="729916" cy="697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400" b="1" dirty="0" smtClean="0"/>
            <a:t>?</a:t>
          </a:r>
          <a:endParaRPr lang="en-US" sz="5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DD64-90E9-421C-8F70-D869FD7A36F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C79F-AA03-4C3E-9E5A-3CE7FA8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0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5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0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4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1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20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85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9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6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47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5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3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0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3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0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7745-0754-4161-81FD-E5FA46F081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12184781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169"/>
            <a:ext cx="109728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25"/>
            <a:ext cx="109728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1FD73E3-5466-46B4-ACA1-022A5006E8AD}" type="datetimeFigureOut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DC6E-87FF-45B0-9364-D7AA89F29E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60"/>
            <a:ext cx="7313083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118591"/>
            <a:ext cx="1725084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69317" y="4282303"/>
            <a:ext cx="7313083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12253" y="4417163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9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12184781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169"/>
            <a:ext cx="109728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5625"/>
            <a:ext cx="109728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4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1FD73E3-5466-46B4-ACA1-022A5006E8AD}" type="datetimeFigureOut">
              <a:rPr lang="en-US">
                <a:solidFill>
                  <a:prstClr val="black"/>
                </a:solidFill>
              </a:rPr>
              <a:pPr/>
              <a:t>10/31/2016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DC6E-87FF-45B0-9364-D7AA89F29E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8909" y="1141666"/>
            <a:ext cx="7313491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8912" y="2631406"/>
            <a:ext cx="7313489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12253" y="4417163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4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1" y="6355083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2" y="6419091"/>
            <a:ext cx="219192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729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1" y="6355083"/>
            <a:ext cx="85344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2" y="6419091"/>
            <a:ext cx="219192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68316" y="522516"/>
            <a:ext cx="7462264" cy="2261950"/>
          </a:xfrm>
        </p:spPr>
        <p:txBody>
          <a:bodyPr/>
          <a:lstStyle/>
          <a:p>
            <a:r>
              <a:rPr lang="en-US" dirty="0" smtClean="0"/>
              <a:t>SEDAR 49 Assessment            Review Workshop:</a:t>
            </a:r>
            <a:br>
              <a:rPr lang="en-US" dirty="0" smtClean="0"/>
            </a:br>
            <a:r>
              <a:rPr lang="en-US" i="1" dirty="0"/>
              <a:t>Gulf of Mexico ABC Control Rule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DLM Theory in a Nutshell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November 1, </a:t>
            </a:r>
            <a:r>
              <a:rPr lang="en-US" sz="2600" dirty="0"/>
              <a:t>2016</a:t>
            </a:r>
            <a:br>
              <a:rPr lang="en-US" sz="26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Jeff Isely, Skyler Sagarese, </a:t>
            </a:r>
            <a:r>
              <a:rPr lang="en-US" sz="2400" dirty="0" smtClean="0"/>
              <a:t>Matthew </a:t>
            </a:r>
            <a:r>
              <a:rPr lang="en-US" sz="2400" dirty="0"/>
              <a:t>Smith</a:t>
            </a:r>
            <a:br>
              <a:rPr lang="en-US" sz="24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752603" y="3296095"/>
            <a:ext cx="4405979" cy="1078543"/>
          </a:xfrm>
        </p:spPr>
        <p:txBody>
          <a:bodyPr>
            <a:noAutofit/>
          </a:bodyPr>
          <a:lstStyle/>
          <a:p>
            <a:r>
              <a:rPr lang="en-US" sz="2200" dirty="0"/>
              <a:t>Southeast Fisheries Science Center,</a:t>
            </a:r>
          </a:p>
          <a:p>
            <a:r>
              <a:rPr lang="en-US" sz="2200" dirty="0"/>
              <a:t>Sustainable Fisheries Division,</a:t>
            </a:r>
          </a:p>
          <a:p>
            <a:r>
              <a:rPr lang="en-US" sz="2200" dirty="0"/>
              <a:t>Miami, FL</a:t>
            </a:r>
          </a:p>
          <a:p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40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179467"/>
              </p:ext>
            </p:extLst>
          </p:nvPr>
        </p:nvGraphicFramePr>
        <p:xfrm>
          <a:off x="1323474" y="84222"/>
          <a:ext cx="9889958" cy="624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7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Data Limited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467F"/>
                </a:solidFill>
              </a:rPr>
              <a:t>Catch only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467F"/>
                </a:solidFill>
              </a:rPr>
              <a:t>Recent Landing or </a:t>
            </a:r>
            <a:r>
              <a:rPr lang="en-US" sz="3600" dirty="0">
                <a:solidFill>
                  <a:srgbClr val="00467F"/>
                </a:solidFill>
              </a:rPr>
              <a:t>reference </a:t>
            </a:r>
            <a:r>
              <a:rPr lang="en-US" sz="3600" dirty="0" smtClean="0">
                <a:solidFill>
                  <a:srgbClr val="00467F"/>
                </a:solidFill>
              </a:rPr>
              <a:t>period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467F"/>
                </a:solidFill>
              </a:rPr>
              <a:t>No Data Limited </a:t>
            </a:r>
            <a:r>
              <a:rPr lang="en-US" sz="3600" dirty="0" smtClean="0">
                <a:solidFill>
                  <a:srgbClr val="00467F"/>
                </a:solidFill>
              </a:rPr>
              <a:t>Approach </a:t>
            </a:r>
          </a:p>
          <a:p>
            <a:pPr lvl="5"/>
            <a:r>
              <a:rPr lang="en-US" sz="3600" dirty="0" smtClean="0">
                <a:solidFill>
                  <a:srgbClr val="00467F"/>
                </a:solidFill>
              </a:rPr>
              <a:t>(given GOM ABC Control Rule)</a:t>
            </a:r>
            <a:endParaRPr lang="en-US" sz="3600" dirty="0" smtClean="0">
              <a:solidFill>
                <a:srgbClr val="00467F"/>
              </a:soli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467F"/>
                </a:solidFill>
              </a:rPr>
              <a:t>Existing ABC Control Rule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Data Limited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9829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dirty="0" smtClean="0">
                <a:solidFill>
                  <a:srgbClr val="00467F"/>
                </a:solidFill>
              </a:rPr>
              <a:t>Catch plus additional information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67F"/>
                </a:solidFill>
              </a:rPr>
              <a:t>Adjust </a:t>
            </a:r>
            <a:r>
              <a:rPr lang="en-US" sz="4000" dirty="0">
                <a:solidFill>
                  <a:srgbClr val="00467F"/>
                </a:solidFill>
              </a:rPr>
              <a:t>OFL and ABC based on </a:t>
            </a:r>
            <a:r>
              <a:rPr lang="en-US" sz="4000" dirty="0" smtClean="0">
                <a:solidFill>
                  <a:srgbClr val="00467F"/>
                </a:solidFill>
              </a:rPr>
              <a:t>Landings and trends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67F"/>
                </a:solidFill>
              </a:rPr>
              <a:t>Specific models in the  toolbox consider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67F"/>
                </a:solidFill>
              </a:rPr>
              <a:t>CPUE</a:t>
            </a:r>
            <a:endParaRPr lang="en-US" sz="4000" dirty="0">
              <a:solidFill>
                <a:srgbClr val="00467F"/>
              </a:soli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67F"/>
                </a:solidFill>
              </a:rPr>
              <a:t>Annual Mean </a:t>
            </a:r>
            <a:r>
              <a:rPr lang="en-US" sz="4000" dirty="0">
                <a:solidFill>
                  <a:srgbClr val="00467F"/>
                </a:solidFill>
              </a:rPr>
              <a:t>Length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467F"/>
                </a:solidFill>
              </a:rPr>
              <a:t>Annual Mean Age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467F"/>
                </a:solidFill>
              </a:rPr>
              <a:t>Life History </a:t>
            </a:r>
            <a:endParaRPr lang="en-US" sz="4000" dirty="0" smtClean="0">
              <a:solidFill>
                <a:srgbClr val="00467F"/>
              </a:solidFill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67F"/>
                </a:solidFill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5333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362521"/>
              </p:ext>
            </p:extLst>
          </p:nvPr>
        </p:nvGraphicFramePr>
        <p:xfrm>
          <a:off x="1359568" y="84221"/>
          <a:ext cx="9889958" cy="626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8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41492"/>
              </p:ext>
            </p:extLst>
          </p:nvPr>
        </p:nvGraphicFramePr>
        <p:xfrm>
          <a:off x="1299411" y="84221"/>
          <a:ext cx="9914021" cy="6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45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26282"/>
              </p:ext>
            </p:extLst>
          </p:nvPr>
        </p:nvGraphicFramePr>
        <p:xfrm>
          <a:off x="1363579" y="128337"/>
          <a:ext cx="9833810" cy="622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6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Data Limited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8763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Catch and Index </a:t>
            </a:r>
            <a:endParaRPr lang="en-US" sz="3100" dirty="0">
              <a:solidFill>
                <a:srgbClr val="00467F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CPUE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Annual</a:t>
            </a:r>
            <a:r>
              <a:rPr lang="en-US" sz="3100" dirty="0">
                <a:solidFill>
                  <a:srgbClr val="00467F"/>
                </a:solidFill>
              </a:rPr>
              <a:t> </a:t>
            </a:r>
            <a:r>
              <a:rPr lang="en-US" sz="3100" b="1" dirty="0" smtClean="0">
                <a:solidFill>
                  <a:srgbClr val="00467F"/>
                </a:solidFill>
              </a:rPr>
              <a:t>Mean </a:t>
            </a:r>
            <a:r>
              <a:rPr lang="en-US" sz="3100" b="1" dirty="0">
                <a:solidFill>
                  <a:srgbClr val="00467F"/>
                </a:solidFill>
              </a:rPr>
              <a:t>Length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Annual Mean Age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Life History </a:t>
            </a:r>
          </a:p>
        </p:txBody>
      </p:sp>
    </p:spTree>
    <p:extLst>
      <p:ext uri="{BB962C8B-B14F-4D97-AF65-F5344CB8AC3E}">
        <p14:creationId xmlns:p14="http://schemas.microsoft.com/office/powerpoint/2010/main" val="4242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641561"/>
              </p:ext>
            </p:extLst>
          </p:nvPr>
        </p:nvGraphicFramePr>
        <p:xfrm>
          <a:off x="1383631" y="106682"/>
          <a:ext cx="9889958" cy="624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512781"/>
              </p:ext>
            </p:extLst>
          </p:nvPr>
        </p:nvGraphicFramePr>
        <p:xfrm>
          <a:off x="1387642" y="134756"/>
          <a:ext cx="9950115" cy="62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5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058563"/>
              </p:ext>
            </p:extLst>
          </p:nvPr>
        </p:nvGraphicFramePr>
        <p:xfrm>
          <a:off x="1335505" y="96254"/>
          <a:ext cx="9865895" cy="62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4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Gulf </a:t>
            </a:r>
            <a:r>
              <a:rPr lang="en-US" dirty="0"/>
              <a:t>o</a:t>
            </a:r>
            <a:r>
              <a:rPr lang="en-US" dirty="0" smtClean="0"/>
              <a:t>f Mexico ABC Control 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34497"/>
            <a:ext cx="9296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Tier </a:t>
            </a:r>
            <a:r>
              <a:rPr lang="en-US" sz="3100" b="1" dirty="0" smtClean="0">
                <a:solidFill>
                  <a:srgbClr val="00467F"/>
                </a:solidFill>
              </a:rPr>
              <a:t>1: </a:t>
            </a:r>
            <a:r>
              <a:rPr lang="en-US" sz="3100" dirty="0" smtClean="0">
                <a:solidFill>
                  <a:srgbClr val="00467F"/>
                </a:solidFill>
              </a:rPr>
              <a:t>A  quantitative assessment provides both an  </a:t>
            </a:r>
            <a:r>
              <a:rPr lang="en-US" sz="3100" dirty="0">
                <a:solidFill>
                  <a:srgbClr val="00467F"/>
                </a:solidFill>
              </a:rPr>
              <a:t>estimate </a:t>
            </a:r>
            <a:r>
              <a:rPr lang="en-US" sz="3100" dirty="0" smtClean="0">
                <a:solidFill>
                  <a:srgbClr val="00467F"/>
                </a:solidFill>
              </a:rPr>
              <a:t>of OFL based </a:t>
            </a:r>
            <a:r>
              <a:rPr lang="en-US" sz="3100" dirty="0">
                <a:solidFill>
                  <a:srgbClr val="00467F"/>
                </a:solidFill>
              </a:rPr>
              <a:t>on </a:t>
            </a:r>
            <a:r>
              <a:rPr lang="en-US" sz="3100" dirty="0" smtClean="0">
                <a:solidFill>
                  <a:srgbClr val="00467F"/>
                </a:solidFill>
              </a:rPr>
              <a:t>MSY or </a:t>
            </a:r>
            <a:r>
              <a:rPr lang="en-US" sz="3100" dirty="0">
                <a:solidFill>
                  <a:srgbClr val="00467F"/>
                </a:solidFill>
              </a:rPr>
              <a:t>its </a:t>
            </a:r>
            <a:r>
              <a:rPr lang="en-US" sz="3100" dirty="0" smtClean="0">
                <a:solidFill>
                  <a:srgbClr val="00467F"/>
                </a:solidFill>
              </a:rPr>
              <a:t>proxy, </a:t>
            </a:r>
            <a:r>
              <a:rPr lang="en-US" sz="3100" dirty="0" smtClean="0">
                <a:solidFill>
                  <a:srgbClr val="00467F"/>
                </a:solidFill>
              </a:rPr>
              <a:t>and </a:t>
            </a:r>
            <a:r>
              <a:rPr lang="en-US" sz="3100" dirty="0">
                <a:solidFill>
                  <a:srgbClr val="00467F"/>
                </a:solidFill>
              </a:rPr>
              <a:t>a probability density function of </a:t>
            </a:r>
            <a:r>
              <a:rPr lang="en-US" sz="3100" dirty="0" smtClean="0">
                <a:solidFill>
                  <a:srgbClr val="00467F"/>
                </a:solidFill>
              </a:rPr>
              <a:t>OFL that </a:t>
            </a:r>
            <a:r>
              <a:rPr lang="en-US" sz="3100" dirty="0">
                <a:solidFill>
                  <a:srgbClr val="00467F"/>
                </a:solidFill>
              </a:rPr>
              <a:t>reflects scientific </a:t>
            </a:r>
            <a:r>
              <a:rPr lang="en-US" sz="3100" dirty="0" smtClean="0">
                <a:solidFill>
                  <a:srgbClr val="00467F"/>
                </a:solidFill>
              </a:rPr>
              <a:t>uncertainty.</a:t>
            </a:r>
          </a:p>
        </p:txBody>
      </p:sp>
    </p:spTree>
    <p:extLst>
      <p:ext uri="{BB962C8B-B14F-4D97-AF65-F5344CB8AC3E}">
        <p14:creationId xmlns:p14="http://schemas.microsoft.com/office/powerpoint/2010/main" val="36889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06924"/>
              </p:ext>
            </p:extLst>
          </p:nvPr>
        </p:nvGraphicFramePr>
        <p:xfrm>
          <a:off x="1323474" y="96254"/>
          <a:ext cx="9889958" cy="62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1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Data Limited Model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8763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Compare </a:t>
            </a:r>
            <a:r>
              <a:rPr lang="en-US" sz="3100" dirty="0">
                <a:solidFill>
                  <a:srgbClr val="00467F"/>
                </a:solidFill>
              </a:rPr>
              <a:t>Recent </a:t>
            </a:r>
            <a:r>
              <a:rPr lang="en-US" sz="3100" b="1" dirty="0" smtClean="0">
                <a:solidFill>
                  <a:srgbClr val="00467F"/>
                </a:solidFill>
              </a:rPr>
              <a:t>Index</a:t>
            </a:r>
            <a:r>
              <a:rPr lang="en-US" sz="3100" dirty="0" smtClean="0">
                <a:solidFill>
                  <a:srgbClr val="00467F"/>
                </a:solidFill>
              </a:rPr>
              <a:t> </a:t>
            </a:r>
            <a:r>
              <a:rPr lang="en-US" sz="3100" dirty="0">
                <a:solidFill>
                  <a:srgbClr val="00467F"/>
                </a:solidFill>
              </a:rPr>
              <a:t>to Reference </a:t>
            </a:r>
            <a:r>
              <a:rPr lang="en-US" sz="3100" dirty="0" smtClean="0">
                <a:solidFill>
                  <a:srgbClr val="00467F"/>
                </a:solidFill>
              </a:rPr>
              <a:t>Index</a:t>
            </a:r>
            <a:endParaRPr lang="en-US" sz="3100" dirty="0">
              <a:solidFill>
                <a:srgbClr val="00467F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Adjust OFL and ABC based on </a:t>
            </a:r>
            <a:r>
              <a:rPr lang="en-US" sz="3100" dirty="0" smtClean="0">
                <a:solidFill>
                  <a:srgbClr val="00467F"/>
                </a:solidFill>
              </a:rPr>
              <a:t>index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26282"/>
              </p:ext>
            </p:extLst>
          </p:nvPr>
        </p:nvGraphicFramePr>
        <p:xfrm>
          <a:off x="1363579" y="128337"/>
          <a:ext cx="9833810" cy="622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126424"/>
              </p:ext>
            </p:extLst>
          </p:nvPr>
        </p:nvGraphicFramePr>
        <p:xfrm>
          <a:off x="1395662" y="96254"/>
          <a:ext cx="9769643" cy="617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46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62449"/>
              </p:ext>
            </p:extLst>
          </p:nvPr>
        </p:nvGraphicFramePr>
        <p:xfrm>
          <a:off x="1419726" y="132347"/>
          <a:ext cx="9769642" cy="619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18113"/>
              </p:ext>
            </p:extLst>
          </p:nvPr>
        </p:nvGraphicFramePr>
        <p:xfrm>
          <a:off x="1263316" y="96253"/>
          <a:ext cx="9950116" cy="623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0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33924"/>
              </p:ext>
            </p:extLst>
          </p:nvPr>
        </p:nvGraphicFramePr>
        <p:xfrm>
          <a:off x="1379620" y="144379"/>
          <a:ext cx="9817769" cy="62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SEDAR49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599" y="734499"/>
            <a:ext cx="965383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Catch only</a:t>
            </a:r>
            <a:endParaRPr lang="en-US" sz="3100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Maintain status </a:t>
            </a:r>
            <a:r>
              <a:rPr lang="en-US" sz="3100" dirty="0" smtClean="0">
                <a:solidFill>
                  <a:srgbClr val="00467F"/>
                </a:solidFill>
              </a:rPr>
              <a:t>quo for Tier3A or Tier3B ABC Control Rule</a:t>
            </a:r>
            <a:endParaRPr lang="en-US" sz="3100" dirty="0" smtClean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If Index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Adjust based on Index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Gulf </a:t>
            </a:r>
            <a:r>
              <a:rPr lang="en-US" dirty="0"/>
              <a:t>o</a:t>
            </a:r>
            <a:r>
              <a:rPr lang="en-US" dirty="0" smtClean="0"/>
              <a:t>f Mexico ABC Control 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13874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00467F"/>
                </a:solidFill>
              </a:rPr>
              <a:t>Tier 2: </a:t>
            </a:r>
            <a:r>
              <a:rPr lang="en-US" sz="3100" dirty="0" smtClean="0">
                <a:solidFill>
                  <a:srgbClr val="00467F"/>
                </a:solidFill>
              </a:rPr>
              <a:t>An </a:t>
            </a:r>
            <a:r>
              <a:rPr lang="en-US" sz="3100" dirty="0">
                <a:solidFill>
                  <a:srgbClr val="00467F"/>
                </a:solidFill>
              </a:rPr>
              <a:t>assessment exists but does not provide an estimate of MSY or its proxy. </a:t>
            </a:r>
            <a:r>
              <a:rPr lang="en-US" sz="3100" dirty="0" smtClean="0">
                <a:solidFill>
                  <a:srgbClr val="00467F"/>
                </a:solidFill>
              </a:rPr>
              <a:t>Instead, the </a:t>
            </a:r>
            <a:r>
              <a:rPr lang="en-US" sz="3100" dirty="0">
                <a:solidFill>
                  <a:srgbClr val="00467F"/>
                </a:solidFill>
              </a:rPr>
              <a:t>assessment provides </a:t>
            </a:r>
            <a:r>
              <a:rPr lang="en-US" sz="3100" dirty="0" smtClean="0">
                <a:solidFill>
                  <a:srgbClr val="00467F"/>
                </a:solidFill>
              </a:rPr>
              <a:t>a measure of OFL based </a:t>
            </a:r>
            <a:r>
              <a:rPr lang="en-US" sz="3100" dirty="0">
                <a:solidFill>
                  <a:srgbClr val="00467F"/>
                </a:solidFill>
              </a:rPr>
              <a:t>on alternative methodology.  Additionally, </a:t>
            </a:r>
            <a:r>
              <a:rPr lang="en-US" sz="3100" dirty="0" smtClean="0">
                <a:solidFill>
                  <a:srgbClr val="00467F"/>
                </a:solidFill>
              </a:rPr>
              <a:t>a probability </a:t>
            </a:r>
            <a:r>
              <a:rPr lang="en-US" sz="3100" dirty="0">
                <a:solidFill>
                  <a:srgbClr val="00467F"/>
                </a:solidFill>
              </a:rPr>
              <a:t>density function can be calculated </a:t>
            </a:r>
            <a:r>
              <a:rPr lang="en-US" sz="3100" dirty="0" smtClean="0">
                <a:solidFill>
                  <a:srgbClr val="00467F"/>
                </a:solidFill>
              </a:rPr>
              <a:t>to estimate scientific uncertainty in the model-derived OFL measure. </a:t>
            </a:r>
            <a:r>
              <a:rPr lang="en-US" sz="3100" dirty="0">
                <a:solidFill>
                  <a:srgbClr val="00467F"/>
                </a:solidFill>
              </a:rPr>
              <a:t>This  density </a:t>
            </a:r>
            <a:r>
              <a:rPr lang="en-US" sz="3100" dirty="0" smtClean="0">
                <a:solidFill>
                  <a:srgbClr val="00467F"/>
                </a:solidFill>
              </a:rPr>
              <a:t>function can  </a:t>
            </a:r>
            <a:r>
              <a:rPr lang="en-US" sz="3100" dirty="0">
                <a:solidFill>
                  <a:srgbClr val="00467F"/>
                </a:solidFill>
              </a:rPr>
              <a:t>be </a:t>
            </a:r>
            <a:r>
              <a:rPr lang="en-US" sz="3100" dirty="0" smtClean="0">
                <a:solidFill>
                  <a:srgbClr val="00467F"/>
                </a:solidFill>
              </a:rPr>
              <a:t>used to approximate </a:t>
            </a:r>
            <a:r>
              <a:rPr lang="en-US" sz="3100" dirty="0">
                <a:solidFill>
                  <a:srgbClr val="00467F"/>
                </a:solidFill>
              </a:rPr>
              <a:t>the probability of </a:t>
            </a:r>
            <a:r>
              <a:rPr lang="en-US" sz="3100" dirty="0" smtClean="0">
                <a:solidFill>
                  <a:srgbClr val="00467F"/>
                </a:solidFill>
              </a:rPr>
              <a:t>exceeding the OFL, </a:t>
            </a:r>
            <a:r>
              <a:rPr lang="en-US" sz="3100" dirty="0">
                <a:solidFill>
                  <a:srgbClr val="00467F"/>
                </a:solidFill>
              </a:rPr>
              <a:t>thus providing a buffer </a:t>
            </a:r>
            <a:r>
              <a:rPr lang="en-US" sz="3100" dirty="0" smtClean="0">
                <a:solidFill>
                  <a:srgbClr val="00467F"/>
                </a:solidFill>
              </a:rPr>
              <a:t>between  the OFL and ABC. </a:t>
            </a:r>
          </a:p>
        </p:txBody>
      </p:sp>
    </p:spTree>
    <p:extLst>
      <p:ext uri="{BB962C8B-B14F-4D97-AF65-F5344CB8AC3E}">
        <p14:creationId xmlns:p14="http://schemas.microsoft.com/office/powerpoint/2010/main" val="26534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Gulf </a:t>
            </a:r>
            <a:r>
              <a:rPr lang="en-US" dirty="0"/>
              <a:t>o</a:t>
            </a:r>
            <a:r>
              <a:rPr lang="en-US" dirty="0" smtClean="0"/>
              <a:t>f Mexico ABC Control 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495" y="685801"/>
            <a:ext cx="1035517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467F"/>
                </a:solidFill>
              </a:rPr>
              <a:t>Tier 3: </a:t>
            </a:r>
            <a:r>
              <a:rPr lang="en-US" sz="3200" dirty="0"/>
              <a:t>No assessment is available, but landings data exist. The probability of exceeding the </a:t>
            </a:r>
            <a:r>
              <a:rPr lang="en-US" sz="3200" dirty="0" smtClean="0"/>
              <a:t>OFL in a </a:t>
            </a:r>
            <a:r>
              <a:rPr lang="en-US" sz="3200" dirty="0"/>
              <a:t>given year can </a:t>
            </a:r>
            <a:r>
              <a:rPr lang="en-US" sz="3200" dirty="0" smtClean="0"/>
              <a:t>be </a:t>
            </a:r>
            <a:r>
              <a:rPr lang="en-US" sz="3200" dirty="0"/>
              <a:t>approximated from the variance </a:t>
            </a:r>
            <a:r>
              <a:rPr lang="en-US" sz="3200" dirty="0" smtClean="0"/>
              <a:t>about </a:t>
            </a:r>
            <a:r>
              <a:rPr lang="en-US" sz="3200" dirty="0"/>
              <a:t>the mean of recent landings to produce a buffer </a:t>
            </a:r>
            <a:r>
              <a:rPr lang="en-US" sz="3200" dirty="0" smtClean="0"/>
              <a:t>between the OFL and ABC. </a:t>
            </a:r>
            <a:r>
              <a:rPr lang="en-US" sz="3200" dirty="0"/>
              <a:t>Recent historical </a:t>
            </a:r>
            <a:r>
              <a:rPr lang="en-US" sz="3200" dirty="0" smtClean="0"/>
              <a:t>(reference period) landings </a:t>
            </a:r>
            <a:r>
              <a:rPr lang="en-US" sz="3200" dirty="0"/>
              <a:t>are without trend, landings are small relative to </a:t>
            </a:r>
            <a:r>
              <a:rPr lang="en-US" sz="3200" dirty="0" smtClean="0"/>
              <a:t>stock biomass</a:t>
            </a:r>
            <a:r>
              <a:rPr lang="en-US" sz="3200" dirty="0"/>
              <a:t>, </a:t>
            </a:r>
            <a:r>
              <a:rPr lang="en-US" sz="3200" dirty="0" smtClean="0"/>
              <a:t>or </a:t>
            </a:r>
            <a:r>
              <a:rPr lang="en-US" sz="3200" dirty="0"/>
              <a:t>the stock is unlikely to undergo overfishing if </a:t>
            </a:r>
            <a:r>
              <a:rPr lang="en-US" sz="3200" dirty="0" smtClean="0"/>
              <a:t>future </a:t>
            </a:r>
            <a:r>
              <a:rPr lang="en-US" sz="3200" dirty="0"/>
              <a:t>landings </a:t>
            </a:r>
            <a:r>
              <a:rPr lang="en-US" sz="3200" dirty="0" smtClean="0"/>
              <a:t>are </a:t>
            </a:r>
            <a:r>
              <a:rPr lang="en-US" sz="3200" dirty="0"/>
              <a:t>equal to or moderately higher than the mean of recent landings. For stock complexes, the </a:t>
            </a:r>
            <a:r>
              <a:rPr lang="en-US" sz="3200" dirty="0" smtClean="0"/>
              <a:t>determination </a:t>
            </a:r>
            <a:r>
              <a:rPr lang="en-US" sz="3200" dirty="0"/>
              <a:t>of whether a stock complex is in Tier 3a or 3b will be made using all the information available</a:t>
            </a:r>
            <a:r>
              <a:rPr lang="en-US" sz="3200" dirty="0" smtClean="0"/>
              <a:t>, including stock </a:t>
            </a:r>
            <a:r>
              <a:rPr lang="en-US" sz="3200" dirty="0"/>
              <a:t>specific catch trends.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Gulf </a:t>
            </a:r>
            <a:r>
              <a:rPr lang="en-US" dirty="0"/>
              <a:t>o</a:t>
            </a:r>
            <a:r>
              <a:rPr lang="en-US" dirty="0" smtClean="0"/>
              <a:t>f Mexico ABC Control 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8763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Tier </a:t>
            </a:r>
            <a:r>
              <a:rPr lang="en-US" sz="3100" b="1" dirty="0" smtClean="0">
                <a:solidFill>
                  <a:srgbClr val="00467F"/>
                </a:solidFill>
              </a:rPr>
              <a:t>3</a:t>
            </a:r>
            <a:endParaRPr lang="en-US" sz="3100" b="1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Data poor species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Not enough information to conduct a traditional assessment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OFL is b</a:t>
            </a:r>
            <a:r>
              <a:rPr lang="en-US" sz="3100" dirty="0" smtClean="0">
                <a:solidFill>
                  <a:srgbClr val="00467F"/>
                </a:solidFill>
              </a:rPr>
              <a:t>ased </a:t>
            </a:r>
            <a:r>
              <a:rPr lang="en-US" sz="3100" dirty="0">
                <a:solidFill>
                  <a:srgbClr val="00467F"/>
                </a:solidFill>
              </a:rPr>
              <a:t>on </a:t>
            </a:r>
            <a:r>
              <a:rPr lang="en-US" sz="3100" dirty="0" smtClean="0">
                <a:solidFill>
                  <a:srgbClr val="00467F"/>
                </a:solidFill>
              </a:rPr>
              <a:t>best </a:t>
            </a:r>
            <a:r>
              <a:rPr lang="en-US" sz="3100" dirty="0">
                <a:solidFill>
                  <a:srgbClr val="00467F"/>
                </a:solidFill>
              </a:rPr>
              <a:t>scientific information </a:t>
            </a:r>
            <a:r>
              <a:rPr lang="en-US" sz="3100" dirty="0" smtClean="0">
                <a:solidFill>
                  <a:srgbClr val="00467F"/>
                </a:solidFill>
              </a:rPr>
              <a:t>available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Base stock status on expert opinion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Base management on stock status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Landings </a:t>
            </a:r>
            <a:r>
              <a:rPr lang="en-US" sz="3100" dirty="0" smtClean="0">
                <a:solidFill>
                  <a:srgbClr val="00467F"/>
                </a:solidFill>
              </a:rPr>
              <a:t>only</a:t>
            </a:r>
            <a:endParaRPr lang="en-US" sz="3100" dirty="0">
              <a:solidFill>
                <a:srgbClr val="00467F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Establish a reference </a:t>
            </a:r>
            <a:r>
              <a:rPr lang="en-US" sz="3100" dirty="0" smtClean="0">
                <a:solidFill>
                  <a:srgbClr val="00467F"/>
                </a:solidFill>
              </a:rPr>
              <a:t>period</a:t>
            </a:r>
            <a:endParaRPr lang="en-US" sz="3100" dirty="0" smtClean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Gulf </a:t>
            </a:r>
            <a:r>
              <a:rPr lang="en-US" dirty="0"/>
              <a:t>o</a:t>
            </a:r>
            <a:r>
              <a:rPr lang="en-US" dirty="0" smtClean="0"/>
              <a:t>f Mexico ABC Control 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7"/>
            <a:ext cx="8763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Tier </a:t>
            </a:r>
            <a:r>
              <a:rPr lang="en-US" sz="3100" b="1" dirty="0" smtClean="0">
                <a:solidFill>
                  <a:srgbClr val="00467F"/>
                </a:solidFill>
              </a:rPr>
              <a:t>3A </a:t>
            </a:r>
            <a:endParaRPr lang="en-US" sz="3100" b="1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Based on expert evaluation of best scientific information </a:t>
            </a:r>
            <a:r>
              <a:rPr lang="en-US" sz="3100" dirty="0" smtClean="0">
                <a:solidFill>
                  <a:srgbClr val="00467F"/>
                </a:solidFill>
              </a:rPr>
              <a:t>available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Assumes: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Recent </a:t>
            </a:r>
            <a:r>
              <a:rPr lang="en-US" sz="3100" dirty="0" smtClean="0">
                <a:solidFill>
                  <a:srgbClr val="00467F"/>
                </a:solidFill>
              </a:rPr>
              <a:t>historical </a:t>
            </a:r>
            <a:r>
              <a:rPr lang="en-US" sz="3100" dirty="0">
                <a:solidFill>
                  <a:srgbClr val="00467F"/>
                </a:solidFill>
              </a:rPr>
              <a:t>landings </a:t>
            </a:r>
            <a:r>
              <a:rPr lang="en-US" sz="3100" dirty="0" smtClean="0">
                <a:solidFill>
                  <a:srgbClr val="00467F"/>
                </a:solidFill>
              </a:rPr>
              <a:t>(reference </a:t>
            </a:r>
            <a:r>
              <a:rPr lang="en-US" sz="3100" dirty="0">
                <a:solidFill>
                  <a:srgbClr val="00467F"/>
                </a:solidFill>
              </a:rPr>
              <a:t>p</a:t>
            </a:r>
            <a:r>
              <a:rPr lang="en-US" sz="3100" dirty="0" smtClean="0">
                <a:solidFill>
                  <a:srgbClr val="00467F"/>
                </a:solidFill>
              </a:rPr>
              <a:t>eriod</a:t>
            </a:r>
            <a:r>
              <a:rPr lang="en-US" sz="3100" dirty="0">
                <a:solidFill>
                  <a:srgbClr val="00467F"/>
                </a:solidFill>
              </a:rPr>
              <a:t>) are without </a:t>
            </a:r>
            <a:r>
              <a:rPr lang="en-US" sz="3100" dirty="0" smtClean="0">
                <a:solidFill>
                  <a:srgbClr val="00467F"/>
                </a:solidFill>
              </a:rPr>
              <a:t>trend</a:t>
            </a:r>
            <a:endParaRPr lang="en-US" sz="3100" dirty="0">
              <a:solidFill>
                <a:srgbClr val="00467F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Landings are small relative to stock </a:t>
            </a:r>
            <a:r>
              <a:rPr lang="en-US" sz="3100" dirty="0" smtClean="0">
                <a:solidFill>
                  <a:srgbClr val="00467F"/>
                </a:solidFill>
              </a:rPr>
              <a:t>biomass</a:t>
            </a:r>
            <a:endParaRPr lang="en-US" sz="3100" dirty="0">
              <a:solidFill>
                <a:srgbClr val="00467F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Stock is unlikely </a:t>
            </a:r>
            <a:r>
              <a:rPr lang="en-US" sz="3100" dirty="0">
                <a:solidFill>
                  <a:srgbClr val="00467F"/>
                </a:solidFill>
              </a:rPr>
              <a:t>to undergo overfishing if future landings slightly exceed mean of recent </a:t>
            </a:r>
            <a:r>
              <a:rPr lang="en-US" sz="3100" dirty="0" smtClean="0">
                <a:solidFill>
                  <a:srgbClr val="00467F"/>
                </a:solidFill>
              </a:rPr>
              <a:t>landings</a:t>
            </a:r>
            <a:endParaRPr lang="en-US" sz="3100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OFL = Mean of reference </a:t>
            </a:r>
            <a:r>
              <a:rPr lang="en-US" sz="3100" dirty="0" smtClean="0">
                <a:solidFill>
                  <a:srgbClr val="00467F"/>
                </a:solidFill>
              </a:rPr>
              <a:t>period landings </a:t>
            </a:r>
            <a:r>
              <a:rPr lang="en-US" sz="3100" dirty="0">
                <a:solidFill>
                  <a:srgbClr val="00467F"/>
                </a:solidFill>
              </a:rPr>
              <a:t>+ 2SD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ABC = Mean + 1SD</a:t>
            </a:r>
            <a:r>
              <a:rPr lang="en-US" sz="3100" dirty="0" smtClean="0">
                <a:solidFill>
                  <a:srgbClr val="00467F"/>
                </a:solidFill>
              </a:rPr>
              <a:t>*          </a:t>
            </a:r>
            <a:r>
              <a:rPr lang="en-US" sz="2000" dirty="0" smtClean="0">
                <a:solidFill>
                  <a:srgbClr val="00467F"/>
                </a:solidFill>
              </a:rPr>
              <a:t>* </a:t>
            </a:r>
            <a:r>
              <a:rPr lang="en-US" sz="2000" dirty="0">
                <a:solidFill>
                  <a:srgbClr val="00467F"/>
                </a:solidFill>
              </a:rPr>
              <a:t>Depending on risk of overfishing</a:t>
            </a:r>
          </a:p>
        </p:txBody>
      </p:sp>
    </p:spTree>
    <p:extLst>
      <p:ext uri="{BB962C8B-B14F-4D97-AF65-F5344CB8AC3E}">
        <p14:creationId xmlns:p14="http://schemas.microsoft.com/office/powerpoint/2010/main" val="5564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/>
              <a:t>Gulf of Mexico ABC Control Rule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734499"/>
            <a:ext cx="876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467F"/>
                </a:solidFill>
              </a:rPr>
              <a:t>Tier 3B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Based on expert evaluation of best scientific information </a:t>
            </a:r>
            <a:r>
              <a:rPr lang="en-US" sz="3100" dirty="0" smtClean="0">
                <a:solidFill>
                  <a:srgbClr val="00467F"/>
                </a:solidFill>
              </a:rPr>
              <a:t>available</a:t>
            </a:r>
            <a:endParaRPr lang="en-US" sz="3100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467F"/>
                </a:solidFill>
              </a:rPr>
              <a:t>Assumes recent </a:t>
            </a:r>
            <a:r>
              <a:rPr lang="en-US" sz="3100" dirty="0">
                <a:solidFill>
                  <a:srgbClr val="00467F"/>
                </a:solidFill>
              </a:rPr>
              <a:t>historical landings </a:t>
            </a:r>
            <a:r>
              <a:rPr lang="en-US" sz="3100" dirty="0" smtClean="0">
                <a:solidFill>
                  <a:srgbClr val="00467F"/>
                </a:solidFill>
              </a:rPr>
              <a:t>(reference </a:t>
            </a:r>
            <a:r>
              <a:rPr lang="en-US" sz="3100" dirty="0">
                <a:solidFill>
                  <a:srgbClr val="00467F"/>
                </a:solidFill>
              </a:rPr>
              <a:t>p</a:t>
            </a:r>
            <a:r>
              <a:rPr lang="en-US" sz="3100" dirty="0" smtClean="0">
                <a:solidFill>
                  <a:srgbClr val="00467F"/>
                </a:solidFill>
              </a:rPr>
              <a:t>eriod</a:t>
            </a:r>
            <a:r>
              <a:rPr lang="en-US" sz="3100" dirty="0">
                <a:solidFill>
                  <a:srgbClr val="00467F"/>
                </a:solidFill>
              </a:rPr>
              <a:t>) may be unsustainable</a:t>
            </a:r>
            <a:r>
              <a:rPr lang="en-US" sz="3100" dirty="0" smtClean="0">
                <a:solidFill>
                  <a:srgbClr val="00467F"/>
                </a:solidFill>
              </a:rPr>
              <a:t>.</a:t>
            </a:r>
            <a:endParaRPr lang="en-US" sz="3100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OFL = Mean of reference </a:t>
            </a:r>
            <a:r>
              <a:rPr lang="en-US" sz="3100" dirty="0" smtClean="0">
                <a:solidFill>
                  <a:srgbClr val="00467F"/>
                </a:solidFill>
              </a:rPr>
              <a:t>period landings </a:t>
            </a:r>
            <a:endParaRPr lang="en-US" sz="3100" dirty="0">
              <a:solidFill>
                <a:srgbClr val="00467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467F"/>
                </a:solidFill>
              </a:rPr>
              <a:t>ABC = % of Mean of reference </a:t>
            </a:r>
            <a:r>
              <a:rPr lang="en-US" sz="3100" dirty="0" smtClean="0">
                <a:solidFill>
                  <a:srgbClr val="00467F"/>
                </a:solidFill>
              </a:rPr>
              <a:t>period landings </a:t>
            </a:r>
            <a:endParaRPr lang="en-US" sz="31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625433"/>
              </p:ext>
            </p:extLst>
          </p:nvPr>
        </p:nvGraphicFramePr>
        <p:xfrm>
          <a:off x="1359568" y="84221"/>
          <a:ext cx="9889958" cy="626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2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058563"/>
              </p:ext>
            </p:extLst>
          </p:nvPr>
        </p:nvGraphicFramePr>
        <p:xfrm>
          <a:off x="1335505" y="96254"/>
          <a:ext cx="9865895" cy="62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_fisheries_presentation_template_final (1)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oaa_fisheries_presentation_template_final (1)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898</Words>
  <Application>Microsoft Office PowerPoint</Application>
  <PresentationFormat>Widescreen</PresentationFormat>
  <Paragraphs>170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Arial Narrow Bold</vt:lpstr>
      <vt:lpstr>Calibri</vt:lpstr>
      <vt:lpstr>NOAA Title Options</vt:lpstr>
      <vt:lpstr>noaa_fisheries_presentation_template_final (1)</vt:lpstr>
      <vt:lpstr>1_noaa_fisheries_presentation_template_final (1)</vt:lpstr>
      <vt:lpstr>SEDAR 49 Assessment            Review Workshop: Gulf of Mexico ABC Control Rule   and DLM Theory in a Nutshell  November 1, 2016      Jeff Isely, Skyler Sagarese, Matthew Smith  </vt:lpstr>
      <vt:lpstr>Gulf of Mexico ABC Control Rule </vt:lpstr>
      <vt:lpstr>Gulf of Mexico ABC Control Rule </vt:lpstr>
      <vt:lpstr>Gulf of Mexico ABC Control Rule </vt:lpstr>
      <vt:lpstr>Gulf of Mexico ABC Control Rule </vt:lpstr>
      <vt:lpstr>Gulf of Mexico ABC Control Rule </vt:lpstr>
      <vt:lpstr>Gulf of Mexico ABC Control Rule </vt:lpstr>
      <vt:lpstr>PowerPoint Presentation</vt:lpstr>
      <vt:lpstr>PowerPoint Presentation</vt:lpstr>
      <vt:lpstr>PowerPoint Presentation</vt:lpstr>
      <vt:lpstr>Data Limited Approach </vt:lpstr>
      <vt:lpstr>Data Limited Approach </vt:lpstr>
      <vt:lpstr>PowerPoint Presentation</vt:lpstr>
      <vt:lpstr>PowerPoint Presentation</vt:lpstr>
      <vt:lpstr>PowerPoint Presentation</vt:lpstr>
      <vt:lpstr>Data Limited Approach </vt:lpstr>
      <vt:lpstr>PowerPoint Presentation</vt:lpstr>
      <vt:lpstr>PowerPoint Presentation</vt:lpstr>
      <vt:lpstr>PowerPoint Presentation</vt:lpstr>
      <vt:lpstr>PowerPoint Presentation</vt:lpstr>
      <vt:lpstr>Data Limited Model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SEDAR49 Approach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SEDAR 49 Assessment            Webinar #3  September 14, 2016      Skyler Sagarese, Jeff Isely, Matthew Smith</dc:title>
  <dc:creator>Jeff J. Isely</dc:creator>
  <cp:lastModifiedBy>Jeff J. Isely</cp:lastModifiedBy>
  <cp:revision>45</cp:revision>
  <dcterms:created xsi:type="dcterms:W3CDTF">2016-10-18T15:28:46Z</dcterms:created>
  <dcterms:modified xsi:type="dcterms:W3CDTF">2016-10-31T15:51:19Z</dcterms:modified>
</cp:coreProperties>
</file>