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  <p:sldMasterId id="2147483662" r:id="rId3"/>
  </p:sldMasterIdLst>
  <p:notesMasterIdLst>
    <p:notesMasterId r:id="rId47"/>
  </p:notesMasterIdLst>
  <p:handoutMasterIdLst>
    <p:handoutMasterId r:id="rId48"/>
  </p:handoutMasterIdLst>
  <p:sldIdLst>
    <p:sldId id="265" r:id="rId4"/>
    <p:sldId id="492" r:id="rId5"/>
    <p:sldId id="493" r:id="rId6"/>
    <p:sldId id="391" r:id="rId7"/>
    <p:sldId id="498" r:id="rId8"/>
    <p:sldId id="494" r:id="rId9"/>
    <p:sldId id="515" r:id="rId10"/>
    <p:sldId id="495" r:id="rId11"/>
    <p:sldId id="499" r:id="rId12"/>
    <p:sldId id="500" r:id="rId13"/>
    <p:sldId id="501" r:id="rId14"/>
    <p:sldId id="458" r:id="rId15"/>
    <p:sldId id="529" r:id="rId16"/>
    <p:sldId id="530" r:id="rId17"/>
    <p:sldId id="538" r:id="rId18"/>
    <p:sldId id="539" r:id="rId19"/>
    <p:sldId id="540" r:id="rId20"/>
    <p:sldId id="541" r:id="rId21"/>
    <p:sldId id="537" r:id="rId22"/>
    <p:sldId id="544" r:id="rId23"/>
    <p:sldId id="506" r:id="rId24"/>
    <p:sldId id="533" r:id="rId25"/>
    <p:sldId id="542" r:id="rId26"/>
    <p:sldId id="543" r:id="rId27"/>
    <p:sldId id="547" r:id="rId28"/>
    <p:sldId id="553" r:id="rId29"/>
    <p:sldId id="523" r:id="rId30"/>
    <p:sldId id="496" r:id="rId31"/>
    <p:sldId id="513" r:id="rId32"/>
    <p:sldId id="459" r:id="rId33"/>
    <p:sldId id="514" r:id="rId34"/>
    <p:sldId id="460" r:id="rId35"/>
    <p:sldId id="516" r:id="rId36"/>
    <p:sldId id="518" r:id="rId37"/>
    <p:sldId id="462" r:id="rId38"/>
    <p:sldId id="517" r:id="rId39"/>
    <p:sldId id="463" r:id="rId40"/>
    <p:sldId id="464" r:id="rId41"/>
    <p:sldId id="519" r:id="rId42"/>
    <p:sldId id="520" r:id="rId43"/>
    <p:sldId id="503" r:id="rId44"/>
    <p:sldId id="502" r:id="rId45"/>
    <p:sldId id="552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D7FF"/>
    <a:srgbClr val="CC0099"/>
    <a:srgbClr val="FF33CC"/>
    <a:srgbClr val="1E5C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995" autoAdjust="0"/>
    <p:restoredTop sz="75488" autoAdjust="0"/>
  </p:normalViewPr>
  <p:slideViewPr>
    <p:cSldViewPr snapToGrid="0" snapToObjects="1">
      <p:cViewPr>
        <p:scale>
          <a:sx n="70" d="100"/>
          <a:sy n="70" d="100"/>
        </p:scale>
        <p:origin x="-1152" y="66"/>
      </p:cViewPr>
      <p:guideLst>
        <p:guide orient="horz" pos="1885"/>
        <p:guide orient="horz" pos="758"/>
        <p:guide pos="28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5BF4A-9CB1-5747-B319-707DA98CEC20}" type="datetime1">
              <a:rPr lang="en-US" smtClean="0"/>
              <a:pPr/>
              <a:t>7/13/2015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22459-1A81-CA4B-89BB-FCE38A3AE1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304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C7567-D5EA-874F-8815-73DC5E77631E}" type="datetime1">
              <a:rPr lang="en-US" smtClean="0"/>
              <a:pPr/>
              <a:t>7/13/2015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DCC0E-7DBF-7C4A-B104-25FE08E3BB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234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Order of presentation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27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have discards for every fleet that we have landings.</a:t>
            </a:r>
            <a:r>
              <a:rPr lang="en-US" baseline="0" dirty="0" smtClean="0"/>
              <a:t>  </a:t>
            </a:r>
            <a:r>
              <a:rPr lang="en-US" dirty="0" smtClean="0"/>
              <a:t>Start year</a:t>
            </a:r>
            <a:r>
              <a:rPr lang="en-US" baseline="0" dirty="0" smtClean="0"/>
              <a:t> varies by data source and all end in 2013 except trap, which were banned in 2006.</a:t>
            </a:r>
            <a:endParaRPr lang="en-US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342900" lvl="1" indent="-342900"/>
            <a:r>
              <a:rPr lang="en-US" baseline="0" dirty="0" smtClean="0"/>
              <a:t>1990-1992 HL &amp; LL estimates not possible since FL only had 20% reporting</a:t>
            </a:r>
            <a:endParaRPr lang="en-US" dirty="0" smtClean="0"/>
          </a:p>
          <a:p>
            <a:pPr marL="342900" lvl="1" indent="-342900"/>
            <a:r>
              <a:rPr lang="en-US" dirty="0" smtClean="0"/>
              <a:t>Estimated</a:t>
            </a:r>
            <a:r>
              <a:rPr lang="en-US" baseline="0" dirty="0" smtClean="0"/>
              <a:t> recreational discards go back to start of landings time series</a:t>
            </a:r>
          </a:p>
          <a:p>
            <a:pPr marL="342900" lvl="1" indent="-34290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lvl="1" indent="-342900"/>
            <a:r>
              <a:rPr lang="en-US" baseline="0" dirty="0" smtClean="0"/>
              <a:t>Targeting determined using Stephens and </a:t>
            </a:r>
            <a:r>
              <a:rPr lang="en-US" baseline="0" dirty="0" err="1" smtClean="0"/>
              <a:t>MacCall</a:t>
            </a:r>
            <a:endParaRPr lang="en-US" baseline="0" dirty="0" smtClean="0"/>
          </a:p>
          <a:p>
            <a:pPr marL="342900" lvl="1" indent="-342900"/>
            <a:endParaRPr lang="en-US" baseline="0" dirty="0" smtClean="0"/>
          </a:p>
          <a:p>
            <a:pPr marL="342900" lvl="1" indent="-342900"/>
            <a:r>
              <a:rPr lang="en-US" baseline="0" dirty="0" smtClean="0"/>
              <a:t>Two data sources: self-reported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Similar to trap,</a:t>
            </a:r>
            <a:r>
              <a:rPr lang="en-US" baseline="0" dirty="0" smtClean="0"/>
              <a:t> but replaces self-reported discard rates with observer discard rates</a:t>
            </a:r>
            <a:endParaRPr lang="en-US" dirty="0" smtClean="0"/>
          </a:p>
          <a:p>
            <a:r>
              <a:rPr lang="en-US" dirty="0" smtClean="0"/>
              <a:t>Observer program started in 2006,</a:t>
            </a:r>
            <a:r>
              <a:rPr lang="en-US" baseline="0" dirty="0" smtClean="0"/>
              <a:t> but 2007 is first full year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1990-1992 HL &amp; LL effort estimates not possible since FL only had 20% reporting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71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Figures show a</a:t>
            </a:r>
            <a:r>
              <a:rPr lang="en-US" baseline="0" dirty="0" smtClean="0"/>
              <a:t> comparison of official landings to calculated landings using the equation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TAKE HOME: Using observed rates and multiplying by total effort does not get us in the ballpark of what the landings are.  A new method has been proposed until this can be further explored.</a:t>
            </a:r>
          </a:p>
          <a:p>
            <a:endParaRPr lang="en-US" dirty="0" smtClean="0"/>
          </a:p>
          <a:p>
            <a:r>
              <a:rPr lang="en-US" dirty="0" smtClean="0"/>
              <a:t>Calculated observer</a:t>
            </a:r>
            <a:r>
              <a:rPr lang="en-US" baseline="0" dirty="0" smtClean="0"/>
              <a:t> landings results in a 5x over </a:t>
            </a:r>
            <a:r>
              <a:rPr lang="en-US" baseline="0" dirty="0" err="1" smtClean="0"/>
              <a:t>etimate</a:t>
            </a:r>
            <a:r>
              <a:rPr lang="en-US" baseline="0" dirty="0" smtClean="0"/>
              <a:t> for Vertical Line in all years, and a 65% or near 2/3 underestimate of landings for longline in most years.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Observer program started in 2006,</a:t>
            </a:r>
            <a:r>
              <a:rPr lang="en-US" baseline="0" dirty="0" smtClean="0"/>
              <a:t> but 2007 is first full year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1990-1992 HL &amp; LL effort estimates not possible since FL only had 20% reporting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New </a:t>
            </a:r>
            <a:r>
              <a:rPr lang="en-US" baseline="0" dirty="0" smtClean="0"/>
              <a:t>methods results in as high as 4x higher Vertical Line discards in 2008, and as high as 7x higher </a:t>
            </a:r>
            <a:r>
              <a:rPr lang="en-US" baseline="0" dirty="0" err="1" smtClean="0"/>
              <a:t>longline</a:t>
            </a:r>
            <a:r>
              <a:rPr lang="en-US" baseline="0" dirty="0" smtClean="0"/>
              <a:t> discards in 1993</a:t>
            </a:r>
          </a:p>
          <a:p>
            <a:r>
              <a:rPr lang="en-US" dirty="0" smtClean="0"/>
              <a:t>High</a:t>
            </a:r>
            <a:r>
              <a:rPr lang="en-US" baseline="0" dirty="0" smtClean="0"/>
              <a:t> discards supported by high </a:t>
            </a:r>
            <a:r>
              <a:rPr lang="en-US" dirty="0" smtClean="0"/>
              <a:t>discard fractions </a:t>
            </a:r>
            <a:r>
              <a:rPr lang="en-US" baseline="0" dirty="0" smtClean="0"/>
              <a:t>on observed trips.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Longeline</a:t>
            </a:r>
            <a:r>
              <a:rPr lang="en-US" dirty="0" smtClean="0"/>
              <a:t> made up over 50% of discards in all years except 2009 and 2010</a:t>
            </a:r>
          </a:p>
          <a:p>
            <a:r>
              <a:rPr lang="en-US" dirty="0" smtClean="0"/>
              <a:t>At its</a:t>
            </a:r>
            <a:r>
              <a:rPr lang="en-US" baseline="0" dirty="0" smtClean="0"/>
              <a:t> highest in 1996, trap made up 22%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Self-reported discards are expanded</a:t>
            </a:r>
            <a:r>
              <a:rPr lang="en-US" baseline="0" dirty="0" smtClean="0"/>
              <a:t> by total effort using MRFSS/MRIP strata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Strata: Mode, year, wave, distance from shore, region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998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/>
              <a:t>CB proxy chosen based on similarity in magnitude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/>
              <a:t>(SRHS </a:t>
            </a:r>
            <a:r>
              <a:rPr lang="en-US" sz="2800" dirty="0" err="1" smtClean="0"/>
              <a:t>discard:landings</a:t>
            </a:r>
            <a:r>
              <a:rPr lang="en-US" sz="2800" dirty="0" smtClean="0"/>
              <a:t> to MRIP CB </a:t>
            </a:r>
            <a:r>
              <a:rPr lang="en-US" sz="2800" dirty="0" err="1" smtClean="0"/>
              <a:t>discard:landings</a:t>
            </a:r>
            <a:r>
              <a:rPr lang="en-US" sz="2800" dirty="0" smtClean="0"/>
              <a:t>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assessment uses a number of different data inputs.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*</a:t>
            </a:r>
            <a:r>
              <a:rPr lang="en-US" dirty="0" smtClean="0"/>
              <a:t>reconstructed</a:t>
            </a:r>
            <a:r>
              <a:rPr lang="en-US" baseline="0" dirty="0" smtClean="0"/>
              <a:t> back to 1993</a:t>
            </a:r>
          </a:p>
          <a:p>
            <a:r>
              <a:rPr lang="en-US" baseline="0" dirty="0" smtClean="0"/>
              <a:t>**Truncated at 2009, index does not include IFQ years</a:t>
            </a:r>
          </a:p>
          <a:p>
            <a:r>
              <a:rPr lang="en-US" baseline="0" dirty="0" smtClean="0"/>
              <a:t>***Combination of multiple surveys</a:t>
            </a:r>
          </a:p>
          <a:p>
            <a:r>
              <a:rPr lang="en-US" dirty="0" smtClean="0"/>
              <a:t>We will discuss</a:t>
            </a:r>
            <a:r>
              <a:rPr lang="en-US" baseline="0" dirty="0" smtClean="0"/>
              <a:t> starred items when we go over each data component.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806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Majority</a:t>
            </a:r>
            <a:r>
              <a:rPr lang="en-US" baseline="0" dirty="0" smtClean="0"/>
              <a:t> of recreational discards are associated with the Charter/Private fleet. </a:t>
            </a:r>
            <a:r>
              <a:rPr lang="en-US" dirty="0" smtClean="0"/>
              <a:t>On </a:t>
            </a:r>
            <a:r>
              <a:rPr lang="en-US" dirty="0" smtClean="0"/>
              <a:t>average 95% of</a:t>
            </a:r>
            <a:r>
              <a:rPr lang="en-US" baseline="0" dirty="0" smtClean="0"/>
              <a:t> annual recreational discards are from </a:t>
            </a:r>
            <a:r>
              <a:rPr lang="en-US" baseline="0" dirty="0" smtClean="0"/>
              <a:t>this fleet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1993-2006 order of discard magnitude by</a:t>
            </a:r>
            <a:r>
              <a:rPr lang="en-US" b="0" baseline="0" dirty="0" smtClean="0"/>
              <a:t> fleet is same to order of magnitude of landings by fleet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836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err="1" smtClean="0"/>
              <a:t>Rec</a:t>
            </a:r>
            <a:r>
              <a:rPr lang="en-US" baseline="0" dirty="0" smtClean="0"/>
              <a:t>: Overall depth-integrated estimate</a:t>
            </a:r>
          </a:p>
          <a:p>
            <a:r>
              <a:rPr lang="en-US" baseline="0" dirty="0" smtClean="0"/>
              <a:t>HL: FWC </a:t>
            </a:r>
            <a:r>
              <a:rPr lang="en-US" baseline="0" smtClean="0"/>
              <a:t>Obs. data </a:t>
            </a:r>
            <a:r>
              <a:rPr lang="en-US" baseline="0" dirty="0" smtClean="0"/>
              <a:t>limited to 41-50m. Comm. Obs. data used to select mean depth </a:t>
            </a:r>
            <a:r>
              <a:rPr lang="en-US" baseline="0" dirty="0" err="1" smtClean="0"/>
              <a:t>range.Assumes</a:t>
            </a:r>
            <a:r>
              <a:rPr lang="en-US" baseline="0" dirty="0" smtClean="0"/>
              <a:t> retrieval time and handling time similar to rec. hook-and-line. </a:t>
            </a:r>
          </a:p>
          <a:p>
            <a:r>
              <a:rPr lang="en-US" baseline="0" dirty="0" smtClean="0"/>
              <a:t>LL: Longer retrieval and handling than other gears. Rates from observer data by depth bin combined using weighted average (weighted by number of sets)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Trap: Discussed and used</a:t>
            </a:r>
            <a:r>
              <a:rPr lang="en-US" baseline="0" dirty="0" smtClean="0"/>
              <a:t> in all past assessments (2002, 2006, and 2009)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indices cover the</a:t>
            </a:r>
            <a:r>
              <a:rPr lang="en-US" baseline="0" dirty="0" smtClean="0"/>
              <a:t> eastern Gulf of Mexico - </a:t>
            </a:r>
            <a:r>
              <a:rPr lang="en-US" dirty="0" smtClean="0"/>
              <a:t>FL and a portion of Alabama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153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CV</a:t>
            </a:r>
            <a:r>
              <a:rPr lang="en-US" baseline="0" dirty="0" smtClean="0"/>
              <a:t> converted to log-scale standard errors – bars rep log-scale SE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CVSs are not indicative of how well the index tracks biomass.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47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Indices</a:t>
            </a:r>
            <a:r>
              <a:rPr lang="en-US" baseline="0" dirty="0" smtClean="0"/>
              <a:t> track diff portions of the pop, all generally have similar increasing trend between 1993 – 2005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few years of conflicting info at the beginning and end of the 2 rec fleets.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Red tide effect apparent after 2005 especially for </a:t>
            </a:r>
            <a:r>
              <a:rPr lang="en-US" baseline="0" dirty="0" err="1" smtClean="0"/>
              <a:t>headboat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Two indices going </a:t>
            </a:r>
            <a:r>
              <a:rPr lang="en-US" dirty="0" err="1" smtClean="0"/>
              <a:t>furtherest</a:t>
            </a:r>
            <a:r>
              <a:rPr lang="en-US" dirty="0" smtClean="0"/>
              <a:t> back</a:t>
            </a:r>
            <a:r>
              <a:rPr lang="en-US" baseline="0" dirty="0" smtClean="0"/>
              <a:t> in time are CBT_PR and </a:t>
            </a:r>
            <a:r>
              <a:rPr lang="en-US" baseline="0" dirty="0" err="1" smtClean="0"/>
              <a:t>Headboat</a:t>
            </a:r>
            <a:r>
              <a:rPr lang="en-US" baseline="0" dirty="0" smtClean="0"/>
              <a:t>. Start similarly but the initial trends are in opposition until about 1993 and then they each generally increase.  The increase also corresponds to increasing </a:t>
            </a:r>
            <a:r>
              <a:rPr lang="en-US" baseline="0" dirty="0" err="1" smtClean="0"/>
              <a:t>comm</a:t>
            </a:r>
            <a:r>
              <a:rPr lang="en-US" baseline="0" dirty="0" smtClean="0"/>
              <a:t> HL and </a:t>
            </a:r>
            <a:r>
              <a:rPr lang="en-US" baseline="0" dirty="0" err="1" smtClean="0"/>
              <a:t>comm</a:t>
            </a:r>
            <a:r>
              <a:rPr lang="en-US" baseline="0" dirty="0" smtClean="0"/>
              <a:t> LL indices.</a:t>
            </a:r>
          </a:p>
          <a:p>
            <a:r>
              <a:rPr lang="en-US" baseline="0" dirty="0" err="1" smtClean="0"/>
              <a:t>Handline</a:t>
            </a:r>
            <a:r>
              <a:rPr lang="en-US" baseline="0" dirty="0" smtClean="0"/>
              <a:t> does not peak like the others in 2004-2005. See dramatic declines in CBT_PR, </a:t>
            </a:r>
            <a:r>
              <a:rPr lang="en-US" baseline="0" dirty="0" err="1" smtClean="0"/>
              <a:t>headboat</a:t>
            </a:r>
            <a:r>
              <a:rPr lang="en-US" baseline="0" dirty="0" smtClean="0"/>
              <a:t>, and </a:t>
            </a:r>
            <a:r>
              <a:rPr lang="en-US" baseline="0" dirty="0" err="1" smtClean="0"/>
              <a:t>commLL</a:t>
            </a:r>
            <a:r>
              <a:rPr lang="en-US" baseline="0" dirty="0" smtClean="0"/>
              <a:t> after 2005.</a:t>
            </a:r>
          </a:p>
          <a:p>
            <a:r>
              <a:rPr lang="en-US" baseline="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960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CV</a:t>
            </a:r>
            <a:r>
              <a:rPr lang="en-US" baseline="0" dirty="0" smtClean="0"/>
              <a:t> converted to log-scale standard errors – bars rep log-scale SE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CVSs are not indicative of how well the index tracks biomass. 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230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Indices</a:t>
            </a:r>
            <a:r>
              <a:rPr lang="en-US" baseline="0" dirty="0" smtClean="0"/>
              <a:t> track different portions of the population, </a:t>
            </a:r>
            <a:r>
              <a:rPr lang="en-US" baseline="0" dirty="0" err="1" smtClean="0"/>
              <a:t>Groundfish</a:t>
            </a:r>
            <a:r>
              <a:rPr lang="en-US" baseline="0" dirty="0" smtClean="0"/>
              <a:t> survey captures smallest range of red grouper compared to the others.  It declines from 2009 to 2013 while the others increase until 2011 before declining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4592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Generally see at</a:t>
            </a:r>
            <a:r>
              <a:rPr lang="en-US" baseline="0" dirty="0" smtClean="0"/>
              <a:t> the youngest age-3 or age-4 depending on the fleet.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Prominent age classes are highlighted in red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Fish older than 11 are seen more frequently sampled/seen from the commercial </a:t>
            </a:r>
            <a:r>
              <a:rPr lang="en-US" baseline="0" dirty="0" err="1" smtClean="0"/>
              <a:t>handline</a:t>
            </a:r>
            <a:r>
              <a:rPr lang="en-US" baseline="0" dirty="0" smtClean="0"/>
              <a:t> and longline fleets.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917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age composition data also provides information about cohorts over time.  </a:t>
            </a:r>
            <a:endParaRPr lang="en-US" dirty="0" smtClean="0"/>
          </a:p>
          <a:p>
            <a:r>
              <a:rPr lang="en-US" dirty="0" smtClean="0"/>
              <a:t>Apparent</a:t>
            </a:r>
            <a:r>
              <a:rPr lang="en-US" baseline="0" dirty="0" smtClean="0"/>
              <a:t> cohorts:</a:t>
            </a:r>
            <a:endParaRPr lang="en-US" dirty="0" smtClean="0"/>
          </a:p>
          <a:p>
            <a:r>
              <a:rPr lang="en-US" dirty="0" err="1" smtClean="0"/>
              <a:t>Comm</a:t>
            </a:r>
            <a:r>
              <a:rPr lang="en-US" dirty="0" smtClean="0"/>
              <a:t> HL cohorts</a:t>
            </a:r>
            <a:r>
              <a:rPr lang="en-US" baseline="0" dirty="0" smtClean="0"/>
              <a:t> – 1988, 1995,1998, 2001, and 2005</a:t>
            </a:r>
          </a:p>
          <a:p>
            <a:r>
              <a:rPr lang="en-US" baseline="0" dirty="0" err="1" smtClean="0"/>
              <a:t>commLL</a:t>
            </a:r>
            <a:r>
              <a:rPr lang="en-US" baseline="0" dirty="0" smtClean="0"/>
              <a:t> cohorts – 1998, 2001, 2005</a:t>
            </a:r>
          </a:p>
          <a:p>
            <a:r>
              <a:rPr lang="en-US" baseline="0" dirty="0" err="1" smtClean="0"/>
              <a:t>Charterboat</a:t>
            </a:r>
            <a:r>
              <a:rPr lang="en-US" baseline="0" dirty="0" smtClean="0"/>
              <a:t> cohorts-1989, 1995, 1998, 2005</a:t>
            </a:r>
          </a:p>
          <a:p>
            <a:r>
              <a:rPr lang="en-US" baseline="0" dirty="0" err="1" smtClean="0"/>
              <a:t>Headboat</a:t>
            </a:r>
            <a:r>
              <a:rPr lang="en-US" baseline="0" dirty="0" smtClean="0"/>
              <a:t> cohorts - 1989, 1998, 2005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91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nice summary</a:t>
            </a:r>
            <a:r>
              <a:rPr lang="en-US" baseline="0" dirty="0" smtClean="0"/>
              <a:t> figure that shows the t</a:t>
            </a:r>
            <a:r>
              <a:rPr lang="en-US" dirty="0" smtClean="0"/>
              <a:t>ime </a:t>
            </a:r>
            <a:r>
              <a:rPr lang="en-US" dirty="0" smtClean="0"/>
              <a:t>line of data inputs</a:t>
            </a:r>
          </a:p>
          <a:p>
            <a:r>
              <a:rPr lang="en-US" dirty="0" err="1" smtClean="0"/>
              <a:t>Syr</a:t>
            </a:r>
            <a:r>
              <a:rPr lang="en-US" dirty="0" smtClean="0"/>
              <a:t> varies for each data program</a:t>
            </a:r>
          </a:p>
          <a:p>
            <a:r>
              <a:rPr lang="en-US" dirty="0" smtClean="0"/>
              <a:t>Landings: Traps closed in 2006, all others</a:t>
            </a:r>
            <a:r>
              <a:rPr lang="en-US" baseline="0" dirty="0" smtClean="0"/>
              <a:t> start in 1986 and end in 2013</a:t>
            </a:r>
          </a:p>
          <a:p>
            <a:r>
              <a:rPr lang="en-US" baseline="0" dirty="0" smtClean="0"/>
              <a:t>Indices: Starting year varies by data program, commercial truncated because of the implementation of the IFQ program</a:t>
            </a:r>
          </a:p>
          <a:p>
            <a:r>
              <a:rPr lang="en-US" baseline="0" dirty="0" smtClean="0"/>
              <a:t>Length of discards and fishery-independent surveys</a:t>
            </a:r>
          </a:p>
          <a:p>
            <a:r>
              <a:rPr lang="en-US" baseline="0" dirty="0" smtClean="0"/>
              <a:t>Age composition: Trap disappears due to the outlawing of trap fishing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Discards: Trap disappears due to the outlawing of trap fishing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818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Generally discarding fish at or smaller than the size</a:t>
            </a:r>
            <a:r>
              <a:rPr lang="en-US" baseline="0" dirty="0" smtClean="0"/>
              <a:t> limit, except in recent years fish above size limit are seen in the discards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505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 out that the y-axes</a:t>
            </a:r>
            <a:r>
              <a:rPr lang="en-US" baseline="0" dirty="0" smtClean="0"/>
              <a:t> are different.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SEAMAP-GF is capturing smaller red grouper than the other two surveys. </a:t>
            </a:r>
          </a:p>
          <a:p>
            <a:r>
              <a:rPr lang="en-US" baseline="0" dirty="0" smtClean="0"/>
              <a:t>No obvious recruitment pulses.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9671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58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delta-log</a:t>
            </a:r>
            <a:r>
              <a:rPr lang="en-US" baseline="0" dirty="0" smtClean="0"/>
              <a:t> normal method except longline and video</a:t>
            </a:r>
          </a:p>
          <a:p>
            <a:endParaRPr lang="en-US" baseline="0" dirty="0" smtClean="0"/>
          </a:p>
          <a:p>
            <a:r>
              <a:rPr lang="en-US" baseline="0" dirty="0" smtClean="0"/>
              <a:t>Delta lognormal – lognormal </a:t>
            </a:r>
            <a:r>
              <a:rPr lang="en-US" baseline="0" dirty="0" err="1" smtClean="0"/>
              <a:t>submodel</a:t>
            </a:r>
            <a:r>
              <a:rPr lang="en-US" baseline="0" dirty="0" smtClean="0"/>
              <a:t> for nonzero data, binomial </a:t>
            </a:r>
            <a:r>
              <a:rPr lang="en-US" baseline="0" dirty="0" err="1" smtClean="0"/>
              <a:t>submodel</a:t>
            </a:r>
            <a:r>
              <a:rPr lang="en-US" baseline="0" dirty="0" smtClean="0"/>
              <a:t> fit to the presence-absence data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Delta-Poisson - lognormal </a:t>
            </a:r>
            <a:r>
              <a:rPr lang="en-US" baseline="0" dirty="0" err="1" smtClean="0"/>
              <a:t>submodel</a:t>
            </a:r>
            <a:r>
              <a:rPr lang="en-US" baseline="0" dirty="0" smtClean="0"/>
              <a:t> for nonzero data, Poisson </a:t>
            </a:r>
            <a:r>
              <a:rPr lang="en-US" baseline="0" dirty="0" err="1" smtClean="0"/>
              <a:t>submodel</a:t>
            </a:r>
            <a:r>
              <a:rPr lang="en-US" baseline="0" dirty="0" smtClean="0"/>
              <a:t> fit to the presence-absence data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050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122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Commercial HL and LL: discards correlated with landings  (.72</a:t>
            </a:r>
            <a:r>
              <a:rPr lang="en-US" baseline="0" dirty="0" smtClean="0"/>
              <a:t> and .78)</a:t>
            </a:r>
            <a:endParaRPr lang="en-US" dirty="0" smtClean="0"/>
          </a:p>
          <a:p>
            <a:r>
              <a:rPr lang="en-US" dirty="0" smtClean="0"/>
              <a:t>No info</a:t>
            </a:r>
            <a:r>
              <a:rPr lang="en-US" baseline="0" dirty="0" smtClean="0"/>
              <a:t> on trap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Going to review the landings for each</a:t>
            </a:r>
            <a:r>
              <a:rPr lang="en-US" baseline="0" dirty="0" smtClean="0"/>
              <a:t> of these fleets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93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Dark blue means more and</a:t>
            </a:r>
            <a:r>
              <a:rPr lang="en-US" baseline="0" dirty="0" smtClean="0"/>
              <a:t> yellow means less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Take home: Majority of trips are within Eastern GOM off of FL.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39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Dark blue means more and</a:t>
            </a:r>
            <a:r>
              <a:rPr lang="en-US" baseline="0" dirty="0" smtClean="0"/>
              <a:t> yellow means less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Take home: Majority of landings are within Eastern GOM off of FL. Spatial distribution of trips and landings match.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87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82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BIG DECLINE IN CHARTER/PRIVATE</a:t>
            </a:r>
            <a:r>
              <a:rPr lang="en-US" baseline="0" dirty="0" smtClean="0"/>
              <a:t> DUE TO?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39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Don’t</a:t>
            </a:r>
            <a:r>
              <a:rPr lang="en-US" baseline="0" dirty="0" smtClean="0"/>
              <a:t> need to explain trends.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~76% of the landings are attributed to the commercial fishery</a:t>
            </a:r>
          </a:p>
          <a:p>
            <a:r>
              <a:rPr lang="en-US" baseline="0" dirty="0" smtClean="0"/>
              <a:t>~24% of the </a:t>
            </a:r>
            <a:r>
              <a:rPr lang="en-US" baseline="0" dirty="0" err="1" smtClean="0"/>
              <a:t>landigns</a:t>
            </a:r>
            <a:r>
              <a:rPr lang="en-US" baseline="0" dirty="0" smtClean="0"/>
              <a:t> are attributed to the recreational fishery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Predominant fleets are longline (red), </a:t>
            </a:r>
            <a:r>
              <a:rPr lang="en-US" baseline="0" dirty="0" err="1" smtClean="0"/>
              <a:t>handline</a:t>
            </a:r>
            <a:r>
              <a:rPr lang="en-US" baseline="0" dirty="0" smtClean="0"/>
              <a:t> (blue), and Charter/Private(purple)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8DCC0E-7DBF-7C4A-B104-25FE08E3BB8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70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07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rgbClr val="1E5C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" y="-24487"/>
            <a:ext cx="9138586" cy="2515079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  <a:gd name="connsiteX0" fmla="*/ 2887 w 9170673"/>
              <a:gd name="connsiteY0" fmla="*/ 2375696 h 2508024"/>
              <a:gd name="connsiteX1" fmla="*/ 9170673 w 9170673"/>
              <a:gd name="connsiteY1" fmla="*/ 0 h 2508024"/>
              <a:gd name="connsiteX2" fmla="*/ 9169295 w 9170673"/>
              <a:gd name="connsiteY2" fmla="*/ 2508024 h 2508024"/>
              <a:gd name="connsiteX3" fmla="*/ 0 w 9170673"/>
              <a:gd name="connsiteY3" fmla="*/ 2457785 h 2508024"/>
              <a:gd name="connsiteX4" fmla="*/ 2887 w 9170673"/>
              <a:gd name="connsiteY4" fmla="*/ 2375696 h 2508024"/>
              <a:gd name="connsiteX0" fmla="*/ 0 w 9167786"/>
              <a:gd name="connsiteY0" fmla="*/ 2375696 h 2508024"/>
              <a:gd name="connsiteX1" fmla="*/ 9167786 w 9167786"/>
              <a:gd name="connsiteY1" fmla="*/ 0 h 2508024"/>
              <a:gd name="connsiteX2" fmla="*/ 9166408 w 9167786"/>
              <a:gd name="connsiteY2" fmla="*/ 2508024 h 2508024"/>
              <a:gd name="connsiteX3" fmla="*/ 4169 w 9167786"/>
              <a:gd name="connsiteY3" fmla="*/ 2500118 h 2508024"/>
              <a:gd name="connsiteX4" fmla="*/ 0 w 9167786"/>
              <a:gd name="connsiteY4" fmla="*/ 2375696 h 2508024"/>
              <a:gd name="connsiteX0" fmla="*/ 0 w 9166452"/>
              <a:gd name="connsiteY0" fmla="*/ 2375696 h 2508024"/>
              <a:gd name="connsiteX1" fmla="*/ 9061952 w 9166452"/>
              <a:gd name="connsiteY1" fmla="*/ 0 h 2508024"/>
              <a:gd name="connsiteX2" fmla="*/ 9166408 w 9166452"/>
              <a:gd name="connsiteY2" fmla="*/ 2508024 h 2508024"/>
              <a:gd name="connsiteX3" fmla="*/ 4169 w 9166452"/>
              <a:gd name="connsiteY3" fmla="*/ 2500118 h 2508024"/>
              <a:gd name="connsiteX4" fmla="*/ 0 w 9166452"/>
              <a:gd name="connsiteY4" fmla="*/ 2375696 h 2508024"/>
              <a:gd name="connsiteX0" fmla="*/ 0 w 9166808"/>
              <a:gd name="connsiteY0" fmla="*/ 2382751 h 2515079"/>
              <a:gd name="connsiteX1" fmla="*/ 9160729 w 9166808"/>
              <a:gd name="connsiteY1" fmla="*/ 0 h 2515079"/>
              <a:gd name="connsiteX2" fmla="*/ 9166408 w 9166808"/>
              <a:gd name="connsiteY2" fmla="*/ 2515079 h 2515079"/>
              <a:gd name="connsiteX3" fmla="*/ 4169 w 9166808"/>
              <a:gd name="connsiteY3" fmla="*/ 2507173 h 2515079"/>
              <a:gd name="connsiteX4" fmla="*/ 0 w 9166808"/>
              <a:gd name="connsiteY4" fmla="*/ 2382751 h 2515079"/>
              <a:gd name="connsiteX0" fmla="*/ 9943 w 9162640"/>
              <a:gd name="connsiteY0" fmla="*/ 2382751 h 2515079"/>
              <a:gd name="connsiteX1" fmla="*/ 9156561 w 9162640"/>
              <a:gd name="connsiteY1" fmla="*/ 0 h 2515079"/>
              <a:gd name="connsiteX2" fmla="*/ 9162240 w 9162640"/>
              <a:gd name="connsiteY2" fmla="*/ 2515079 h 2515079"/>
              <a:gd name="connsiteX3" fmla="*/ 1 w 9162640"/>
              <a:gd name="connsiteY3" fmla="*/ 2507173 h 2515079"/>
              <a:gd name="connsiteX4" fmla="*/ 9943 w 9162640"/>
              <a:gd name="connsiteY4" fmla="*/ 2382751 h 2515079"/>
              <a:gd name="connsiteX0" fmla="*/ 0 w 9152697"/>
              <a:gd name="connsiteY0" fmla="*/ 2382751 h 2515079"/>
              <a:gd name="connsiteX1" fmla="*/ 9146618 w 9152697"/>
              <a:gd name="connsiteY1" fmla="*/ 0 h 2515079"/>
              <a:gd name="connsiteX2" fmla="*/ 9152297 w 9152697"/>
              <a:gd name="connsiteY2" fmla="*/ 2515079 h 2515079"/>
              <a:gd name="connsiteX3" fmla="*/ 187614 w 9152697"/>
              <a:gd name="connsiteY3" fmla="*/ 2507173 h 2515079"/>
              <a:gd name="connsiteX4" fmla="*/ 0 w 9152697"/>
              <a:gd name="connsiteY4" fmla="*/ 2382751 h 2515079"/>
              <a:gd name="connsiteX0" fmla="*/ 0 w 9068030"/>
              <a:gd name="connsiteY0" fmla="*/ 2382751 h 2515079"/>
              <a:gd name="connsiteX1" fmla="*/ 9061951 w 9068030"/>
              <a:gd name="connsiteY1" fmla="*/ 0 h 2515079"/>
              <a:gd name="connsiteX2" fmla="*/ 9067630 w 9068030"/>
              <a:gd name="connsiteY2" fmla="*/ 2515079 h 2515079"/>
              <a:gd name="connsiteX3" fmla="*/ 102947 w 9068030"/>
              <a:gd name="connsiteY3" fmla="*/ 2507173 h 2515079"/>
              <a:gd name="connsiteX4" fmla="*/ 0 w 9068030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173503 w 9138586"/>
              <a:gd name="connsiteY3" fmla="*/ 2507173 h 2515079"/>
              <a:gd name="connsiteX4" fmla="*/ 0 w 9138586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4170 w 9138586"/>
              <a:gd name="connsiteY3" fmla="*/ 2507173 h 2515079"/>
              <a:gd name="connsiteX4" fmla="*/ 0 w 9138586"/>
              <a:gd name="connsiteY4" fmla="*/ 2382751 h 251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586" h="2515079">
                <a:moveTo>
                  <a:pt x="0" y="2382751"/>
                </a:moveTo>
                <a:cubicBezTo>
                  <a:pt x="20661" y="2379422"/>
                  <a:pt x="7306149" y="2502055"/>
                  <a:pt x="9132507" y="0"/>
                </a:cubicBezTo>
                <a:cubicBezTo>
                  <a:pt x="9129925" y="819774"/>
                  <a:pt x="9140768" y="1695305"/>
                  <a:pt x="9138186" y="2515079"/>
                </a:cubicBezTo>
                <a:lnTo>
                  <a:pt x="4170" y="2507173"/>
                </a:lnTo>
                <a:cubicBezTo>
                  <a:pt x="4169" y="2465011"/>
                  <a:pt x="1" y="2424913"/>
                  <a:pt x="0" y="238275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169"/>
            <a:ext cx="8229600" cy="772250"/>
          </a:xfrm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22"/>
            <a:ext cx="8229600" cy="1500187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04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9068" y="-30696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200"/>
            <a:ext cx="8229600" cy="7722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53"/>
            <a:ext cx="8229600" cy="15001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36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334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107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oa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329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ur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555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eafoo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638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ish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19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OAA-Fisheries-horizonta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4" y="6419088"/>
            <a:ext cx="1643940" cy="3887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5" y="6419088"/>
            <a:ext cx="1643938" cy="38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8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FFFFFF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1682" y="1141666"/>
            <a:ext cx="5485118" cy="13984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1682" y="2631403"/>
            <a:ext cx="5485117" cy="127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6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8" r:id="rId6"/>
  </p:sldLayoutIdLst>
  <p:hf hdr="0"/>
  <p:txStyles>
    <p:titleStyle>
      <a:lvl1pPr algn="r" defTabSz="457200" rtl="0" eaLnBrk="1" latinLnBrk="0" hangingPunct="1">
        <a:lnSpc>
          <a:spcPct val="8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SEDAR 42: US Gulf of Mexico Red grouper assessment </a:t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Review Workshop</a:t>
            </a:r>
          </a:p>
          <a:p>
            <a:r>
              <a:rPr lang="en-US" dirty="0" smtClean="0"/>
              <a:t>Data inputs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SEFSC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July 14 - 16, 2015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52" y="4282303"/>
            <a:ext cx="2916621" cy="2187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12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Recreational landings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Data sources:</a:t>
            </a:r>
          </a:p>
          <a:p>
            <a:pPr lvl="1"/>
            <a:r>
              <a:rPr lang="en-US" sz="2800" dirty="0" smtClean="0"/>
              <a:t>Marine Recreational Fisheries Statistics Survey (MRFSS) and Marine Recreational Information Program (MRIP)</a:t>
            </a:r>
          </a:p>
          <a:p>
            <a:pPr lvl="2"/>
            <a:r>
              <a:rPr lang="en-US" sz="2400" dirty="0" smtClean="0"/>
              <a:t>Provides estimates for all recreational modes except </a:t>
            </a:r>
            <a:r>
              <a:rPr lang="en-US" sz="2400" dirty="0" err="1" smtClean="0"/>
              <a:t>headboat</a:t>
            </a:r>
            <a:r>
              <a:rPr lang="en-US" sz="2400" dirty="0" smtClean="0"/>
              <a:t> after 1986</a:t>
            </a:r>
          </a:p>
          <a:p>
            <a:pPr lvl="2"/>
            <a:r>
              <a:rPr lang="en-US" sz="2400" dirty="0" smtClean="0"/>
              <a:t>Covers Florida to Louisiana</a:t>
            </a:r>
          </a:p>
          <a:p>
            <a:pPr lvl="1"/>
            <a:r>
              <a:rPr lang="en-US" sz="2800" dirty="0" smtClean="0"/>
              <a:t>Southeast Region </a:t>
            </a:r>
            <a:r>
              <a:rPr lang="en-US" sz="2800" dirty="0" err="1" smtClean="0"/>
              <a:t>Headboat</a:t>
            </a:r>
            <a:r>
              <a:rPr lang="en-US" sz="2800" dirty="0" smtClean="0"/>
              <a:t> Survey (SRHS) logbook program</a:t>
            </a:r>
          </a:p>
          <a:p>
            <a:pPr lvl="2"/>
            <a:endParaRPr lang="en-US" sz="24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875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Recreational landings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37162"/>
            <a:ext cx="8229600" cy="220505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Majority of recreational landings are from the Charter/Private fleet</a:t>
            </a:r>
          </a:p>
          <a:p>
            <a:r>
              <a:rPr lang="en-US" sz="2400" dirty="0" smtClean="0"/>
              <a:t>Charter/Private landings show high variability with periods of higher and lower average landings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86" y="1133214"/>
            <a:ext cx="4679828" cy="280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654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and recreational landings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4141668"/>
            <a:ext cx="8229600" cy="2052098"/>
          </a:xfrm>
        </p:spPr>
        <p:txBody>
          <a:bodyPr>
            <a:normAutofit/>
          </a:bodyPr>
          <a:lstStyle/>
          <a:p>
            <a:r>
              <a:rPr lang="en-US" sz="2400" dirty="0"/>
              <a:t>Predominant fleets are </a:t>
            </a:r>
            <a:r>
              <a:rPr lang="en-US" sz="2400" dirty="0" smtClean="0"/>
              <a:t>commercial </a:t>
            </a:r>
            <a:r>
              <a:rPr lang="en-US" sz="2400" dirty="0" smtClean="0">
                <a:solidFill>
                  <a:srgbClr val="C00000"/>
                </a:solidFill>
              </a:rPr>
              <a:t>longline</a:t>
            </a:r>
            <a:r>
              <a:rPr lang="en-US" sz="2400" dirty="0" smtClean="0"/>
              <a:t> and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handline</a:t>
            </a:r>
            <a:r>
              <a:rPr lang="en-US" sz="2400" dirty="0" smtClean="0"/>
              <a:t>, </a:t>
            </a:r>
            <a:r>
              <a:rPr lang="en-US" sz="2400" dirty="0"/>
              <a:t>and </a:t>
            </a:r>
            <a:r>
              <a:rPr lang="en-US" sz="2400" dirty="0" smtClean="0"/>
              <a:t>recreational </a:t>
            </a:r>
            <a:r>
              <a:rPr lang="en-US" sz="2400" dirty="0" smtClean="0">
                <a:solidFill>
                  <a:srgbClr val="7030A0"/>
                </a:solidFill>
              </a:rPr>
              <a:t>charter/private</a:t>
            </a:r>
          </a:p>
          <a:p>
            <a:r>
              <a:rPr lang="en-US" sz="2400" dirty="0" smtClean="0"/>
              <a:t>~76% commercial</a:t>
            </a:r>
          </a:p>
          <a:p>
            <a:r>
              <a:rPr lang="en-US" sz="2400" dirty="0" smtClean="0"/>
              <a:t>~24% recreational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340216" y="1170000"/>
            <a:ext cx="6463569" cy="2971668"/>
            <a:chOff x="2111088" y="1170000"/>
            <a:chExt cx="6463569" cy="2971668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1088" y="1170000"/>
              <a:ext cx="4921825" cy="2971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6817587" y="1518984"/>
              <a:ext cx="17570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Avg</a:t>
              </a:r>
              <a:r>
                <a:rPr lang="en-US" sz="2000" dirty="0" smtClean="0">
                  <a:solidFill>
                    <a:srgbClr val="C00000"/>
                  </a:solidFill>
                  <a:latin typeface="Calibri" panose="020F0502020204030204" pitchFamily="34" charset="0"/>
                </a:rPr>
                <a:t> ~ 43%</a:t>
              </a:r>
              <a:endParaRPr lang="en-US" sz="2000" dirty="0">
                <a:solidFill>
                  <a:srgbClr val="C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17587" y="1955241"/>
              <a:ext cx="17570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Avg</a:t>
              </a:r>
              <a:r>
                <a:rPr lang="en-US" sz="2000" dirty="0" smtClean="0">
                  <a:solidFill>
                    <a:srgbClr val="0070C0"/>
                  </a:solidFill>
                  <a:latin typeface="Calibri" panose="020F0502020204030204" pitchFamily="34" charset="0"/>
                </a:rPr>
                <a:t> ~ 26%</a:t>
              </a:r>
              <a:endParaRPr lang="en-US" sz="2000" dirty="0">
                <a:solidFill>
                  <a:srgbClr val="0070C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17587" y="2391498"/>
              <a:ext cx="17570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Avg</a:t>
              </a:r>
              <a:r>
                <a:rPr lang="en-US" sz="2000" dirty="0" smtClean="0">
                  <a:solidFill>
                    <a:srgbClr val="7030A0"/>
                  </a:solidFill>
                  <a:latin typeface="Calibri" panose="020F0502020204030204" pitchFamily="34" charset="0"/>
                </a:rPr>
                <a:t> ~ 22.5%</a:t>
              </a:r>
              <a:endParaRPr lang="en-US" sz="2000" dirty="0">
                <a:solidFill>
                  <a:srgbClr val="7030A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17587" y="3264010"/>
              <a:ext cx="17570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chemeClr val="accent1"/>
                  </a:solidFill>
                  <a:latin typeface="Calibri" panose="020F0502020204030204" pitchFamily="34" charset="0"/>
                </a:rPr>
                <a:t>Avg</a:t>
              </a:r>
              <a:r>
                <a:rPr lang="en-US" sz="2000" dirty="0" smtClean="0">
                  <a:solidFill>
                    <a:schemeClr val="accent1"/>
                  </a:solidFill>
                  <a:latin typeface="Calibri" panose="020F0502020204030204" pitchFamily="34" charset="0"/>
                </a:rPr>
                <a:t> ~ 0.9%</a:t>
              </a:r>
              <a:endParaRPr lang="en-US" sz="2000" dirty="0">
                <a:solidFill>
                  <a:schemeClr val="accent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17587" y="2827755"/>
              <a:ext cx="17570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rgbClr val="92D050"/>
                  </a:solidFill>
                  <a:latin typeface="Calibri" panose="020F0502020204030204" pitchFamily="34" charset="0"/>
                </a:rPr>
                <a:t>Avg</a:t>
              </a:r>
              <a:r>
                <a:rPr lang="en-US" sz="2000" dirty="0" smtClean="0">
                  <a:solidFill>
                    <a:srgbClr val="92D050"/>
                  </a:solidFill>
                  <a:latin typeface="Calibri" panose="020F0502020204030204" pitchFamily="34" charset="0"/>
                </a:rPr>
                <a:t> ~ 7.2%</a:t>
              </a:r>
              <a:endParaRPr lang="en-US" sz="2000" dirty="0">
                <a:solidFill>
                  <a:srgbClr val="92D050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971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Commercial Trap 					1990-2005 </a:t>
            </a:r>
          </a:p>
          <a:p>
            <a:r>
              <a:rPr lang="en-US" dirty="0" smtClean="0"/>
              <a:t>Commercial HL &amp; LL				1993-2013</a:t>
            </a:r>
          </a:p>
          <a:p>
            <a:r>
              <a:rPr lang="en-US" dirty="0" smtClean="0"/>
              <a:t>Recreational Charter/Private		1986-2013</a:t>
            </a:r>
          </a:p>
          <a:p>
            <a:r>
              <a:rPr lang="en-US" dirty="0" smtClean="0"/>
              <a:t>Recreational </a:t>
            </a:r>
            <a:r>
              <a:rPr lang="en-US" dirty="0" err="1" smtClean="0"/>
              <a:t>Headboat</a:t>
            </a:r>
            <a:r>
              <a:rPr lang="en-US" dirty="0" smtClean="0"/>
              <a:t>			1986-2013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49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Trap Discards (1990-2006)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5147787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dirty="0" smtClean="0"/>
              <a:t>Self-reported effort 							1990-2006</a:t>
            </a:r>
          </a:p>
          <a:p>
            <a:pPr lvl="0">
              <a:buNone/>
            </a:pPr>
            <a:r>
              <a:rPr lang="en-US" dirty="0" smtClean="0"/>
              <a:t>Self-reported discard rate	 				2001-2006</a:t>
            </a:r>
          </a:p>
          <a:p>
            <a:pPr lvl="0">
              <a:buNone/>
            </a:pPr>
            <a:endParaRPr lang="en-US" u="sng" dirty="0" smtClean="0"/>
          </a:p>
          <a:p>
            <a:pPr>
              <a:buNone/>
            </a:pPr>
            <a:r>
              <a:rPr lang="en-US" dirty="0" smtClean="0"/>
              <a:t>Method from SEDAR12 update (2009)</a:t>
            </a:r>
          </a:p>
          <a:p>
            <a:pPr algn="ctr">
              <a:buNone/>
            </a:pPr>
            <a:r>
              <a:rPr lang="en-US" i="1" dirty="0" smtClean="0"/>
              <a:t>Discards = Self. Reported Rate * Annual Total Effort</a:t>
            </a:r>
          </a:p>
          <a:p>
            <a:pPr algn="ctr">
              <a:buNone/>
            </a:pPr>
            <a:r>
              <a:rPr lang="en-US" sz="2800" dirty="0" smtClean="0"/>
              <a:t>(by strata: targeting only significant factor/strata in GLM)</a:t>
            </a:r>
          </a:p>
          <a:p>
            <a:pPr algn="ctr">
              <a:buNone/>
            </a:pPr>
            <a:r>
              <a:rPr lang="en-US" sz="2800" dirty="0" smtClean="0"/>
              <a:t> </a:t>
            </a:r>
          </a:p>
          <a:p>
            <a:pPr marL="342900" lvl="1" indent="-342900"/>
            <a:r>
              <a:rPr lang="en-US" b="1" dirty="0" smtClean="0"/>
              <a:t>1990-2000</a:t>
            </a:r>
            <a:r>
              <a:rPr lang="en-US" dirty="0" smtClean="0"/>
              <a:t>: Average rate for 2001-2006</a:t>
            </a:r>
          </a:p>
          <a:p>
            <a:pPr marL="342900" lvl="1" indent="-342900"/>
            <a:r>
              <a:rPr lang="en-US" b="1" dirty="0"/>
              <a:t>2001-2006</a:t>
            </a:r>
            <a:r>
              <a:rPr lang="en-US" dirty="0"/>
              <a:t>:  Annual rates </a:t>
            </a:r>
            <a:endParaRPr lang="en-US" i="1" dirty="0" smtClean="0"/>
          </a:p>
          <a:p>
            <a:pPr marL="342900" lvl="1" indent="-342900"/>
            <a:endParaRPr lang="en-US" dirty="0" smtClean="0"/>
          </a:p>
          <a:p>
            <a:pPr marL="342900" lvl="1" indent="-342900"/>
            <a:endParaRPr lang="en-US" dirty="0" smtClean="0"/>
          </a:p>
          <a:p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656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Preliminary estimates based on SEDAR update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Commercial HL and LL Discards (1993-2013)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529255"/>
            <a:ext cx="8412480" cy="4825826"/>
          </a:xfrm>
        </p:spPr>
        <p:txBody>
          <a:bodyPr>
            <a:noAutofit/>
          </a:bodyPr>
          <a:lstStyle/>
          <a:p>
            <a:pPr marL="0">
              <a:buNone/>
            </a:pPr>
            <a:r>
              <a:rPr lang="en-US" sz="3000" dirty="0" smtClean="0"/>
              <a:t>Self-reported total effort 					1993-2013</a:t>
            </a:r>
          </a:p>
          <a:p>
            <a:pPr marL="0" lvl="0">
              <a:buNone/>
            </a:pPr>
            <a:r>
              <a:rPr lang="en-US" sz="3000" dirty="0" smtClean="0"/>
              <a:t>Observed discard rate		 				2007-2013</a:t>
            </a:r>
          </a:p>
          <a:p>
            <a:pPr marL="0" lvl="0">
              <a:buNone/>
            </a:pPr>
            <a:endParaRPr lang="en-US" sz="3000" dirty="0" smtClean="0"/>
          </a:p>
          <a:p>
            <a:pPr>
              <a:buNone/>
            </a:pPr>
            <a:r>
              <a:rPr lang="en-US" sz="3000" dirty="0" smtClean="0"/>
              <a:t>Preliminary discard estimation method:</a:t>
            </a:r>
          </a:p>
          <a:p>
            <a:pPr algn="ctr">
              <a:buNone/>
            </a:pPr>
            <a:r>
              <a:rPr lang="en-US" sz="3000" i="1" dirty="0" smtClean="0"/>
              <a:t>Discards = Obs. Discards Rate * Annual Total Effort   </a:t>
            </a:r>
          </a:p>
          <a:p>
            <a:pPr algn="ctr">
              <a:buNone/>
            </a:pPr>
            <a:r>
              <a:rPr lang="en-US" sz="2800" dirty="0" smtClean="0"/>
              <a:t>(by strata: gear, area, size limit, season, allocation, depth)</a:t>
            </a:r>
          </a:p>
          <a:p>
            <a:pPr algn="ctr">
              <a:buNone/>
            </a:pPr>
            <a:endParaRPr lang="en-US" sz="2800" u="sng" dirty="0" smtClean="0"/>
          </a:p>
          <a:p>
            <a:r>
              <a:rPr lang="en-US" sz="3000" b="1" dirty="0" smtClean="0"/>
              <a:t>1993-2006</a:t>
            </a:r>
            <a:r>
              <a:rPr lang="en-US" sz="3000" dirty="0" smtClean="0"/>
              <a:t>: Average rates for 2007-2009 (Pre-IFQ)</a:t>
            </a:r>
          </a:p>
          <a:p>
            <a:r>
              <a:rPr lang="en-US" sz="3000" b="1" dirty="0"/>
              <a:t>2007-2013:</a:t>
            </a:r>
            <a:r>
              <a:rPr lang="en-US" sz="3000" dirty="0"/>
              <a:t> Annual rates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Preliminary estimates based on SEDAR update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/>
              <a:t>Commercial HL and LL Discards (1993-2013)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5379"/>
            <a:ext cx="8229600" cy="40778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dirty="0" smtClean="0"/>
              <a:t>	Discards </a:t>
            </a:r>
            <a:r>
              <a:rPr lang="en-US" i="1" dirty="0"/>
              <a:t>= Obs. Discards Rate * </a:t>
            </a:r>
            <a:r>
              <a:rPr lang="en-US" i="1" dirty="0">
                <a:solidFill>
                  <a:srgbClr val="C00000"/>
                </a:solidFill>
              </a:rPr>
              <a:t>Annual Total Effort</a:t>
            </a:r>
            <a:r>
              <a:rPr lang="en-US" i="1" dirty="0"/>
              <a:t>   </a:t>
            </a:r>
            <a:endParaRPr lang="en-US" dirty="0" smtClean="0"/>
          </a:p>
          <a:p>
            <a:r>
              <a:rPr lang="en-US" dirty="0" smtClean="0"/>
              <a:t>DW recommended exploring total effort</a:t>
            </a:r>
          </a:p>
          <a:p>
            <a:r>
              <a:rPr lang="en-US" dirty="0" smtClean="0"/>
              <a:t>To do so, </a:t>
            </a:r>
            <a:r>
              <a:rPr lang="en-US" dirty="0"/>
              <a:t>calculated observer landings </a:t>
            </a:r>
            <a:r>
              <a:rPr lang="en-US" dirty="0" smtClean="0"/>
              <a:t>were compared to official estimated landings for HL and LL (next slide):</a:t>
            </a:r>
          </a:p>
          <a:p>
            <a:pPr lvl="0" algn="ctr">
              <a:buNone/>
            </a:pPr>
            <a:r>
              <a:rPr lang="en-US" sz="2800" i="1" dirty="0" smtClean="0">
                <a:solidFill>
                  <a:srgbClr val="C00000"/>
                </a:solidFill>
              </a:rPr>
              <a:t>Obs. Calculated landings = Obs. Kept Rate * Total Effort</a:t>
            </a:r>
            <a:endParaRPr lang="en-US" dirty="0" smtClean="0"/>
          </a:p>
          <a:p>
            <a:r>
              <a:rPr lang="en-US" dirty="0" smtClean="0"/>
              <a:t>Based on results, HL and LL estimates of total effort were deemed unreliable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Preliminary estimates based on SEDAR update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/>
              <a:t>Commercial HL and LL Discards (1993-2013)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3744"/>
            <a:ext cx="8229600" cy="12567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Official landings compared to calculated landings</a:t>
            </a:r>
          </a:p>
          <a:p>
            <a:pPr algn="ctr">
              <a:buNone/>
            </a:pPr>
            <a:r>
              <a:rPr lang="en-US" sz="2800" i="1" dirty="0" smtClean="0">
                <a:solidFill>
                  <a:srgbClr val="C00000"/>
                </a:solidFill>
              </a:rPr>
              <a:t>Obs. Calculated landings = Obs. Kept Rate * Total Effort</a:t>
            </a:r>
          </a:p>
          <a:p>
            <a:pPr algn="ctr">
              <a:buNone/>
            </a:pPr>
            <a:endParaRPr lang="en-US" sz="2800" i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5468"/>
            <a:ext cx="9144000" cy="26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105478" y="2622436"/>
            <a:ext cx="629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~ 5x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11019" y="3568466"/>
            <a:ext cx="1725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~ 2/3 most years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Commercial HL and LL Discards (1993-2013)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3215"/>
            <a:ext cx="8229600" cy="5221866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en-US" dirty="0" smtClean="0"/>
              <a:t>Official landings by strata 				1993-2013</a:t>
            </a:r>
          </a:p>
          <a:p>
            <a:pPr marL="0" lvl="0" algn="just">
              <a:buNone/>
            </a:pPr>
            <a:r>
              <a:rPr lang="en-US" dirty="0" smtClean="0"/>
              <a:t>Observer discard and kept rates		2007-2013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Current discard estimation method: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2800" dirty="0" smtClean="0"/>
              <a:t>(by strata: year, </a:t>
            </a:r>
            <a:r>
              <a:rPr lang="en-US" sz="2800" dirty="0" err="1" smtClean="0"/>
              <a:t>subregion</a:t>
            </a:r>
            <a:r>
              <a:rPr lang="en-US" sz="2800" dirty="0" smtClean="0"/>
              <a:t>, season, fishery, allocation)</a:t>
            </a:r>
            <a:endParaRPr lang="en-US" sz="2800" u="sng" dirty="0" smtClean="0"/>
          </a:p>
          <a:p>
            <a:r>
              <a:rPr lang="en-US" b="1" dirty="0" smtClean="0"/>
              <a:t>1993-2006</a:t>
            </a:r>
            <a:r>
              <a:rPr lang="en-US" dirty="0" smtClean="0"/>
              <a:t>: Average rates for 2007-2009 (Pre-IFQ)</a:t>
            </a:r>
          </a:p>
          <a:p>
            <a:r>
              <a:rPr lang="en-US" b="1" dirty="0"/>
              <a:t>2007-2013:</a:t>
            </a:r>
            <a:r>
              <a:rPr lang="en-US" dirty="0"/>
              <a:t> Annual rates </a:t>
            </a:r>
            <a:endParaRPr lang="en-US" u="sng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5738" y="3473236"/>
            <a:ext cx="5535667" cy="6659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HL and LL Discards (1993-2013)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294"/>
            <a:ext cx="8229600" cy="3042602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2800" dirty="0" smtClean="0"/>
              <a:t>Strata</a:t>
            </a:r>
          </a:p>
          <a:p>
            <a:pPr lvl="0"/>
            <a:r>
              <a:rPr lang="en-US" sz="2800" b="1" dirty="0" smtClean="0"/>
              <a:t>1993-2006</a:t>
            </a:r>
            <a:r>
              <a:rPr lang="en-US" sz="2800" dirty="0" smtClean="0"/>
              <a:t>: </a:t>
            </a:r>
            <a:r>
              <a:rPr lang="en-US" sz="2800" dirty="0" err="1" smtClean="0"/>
              <a:t>subregion</a:t>
            </a:r>
            <a:r>
              <a:rPr lang="en-US" sz="2800" dirty="0" smtClean="0"/>
              <a:t>, season, fishery</a:t>
            </a:r>
          </a:p>
          <a:p>
            <a:pPr lvl="0"/>
            <a:r>
              <a:rPr lang="en-US" sz="2800" b="1" dirty="0"/>
              <a:t>2007-2013</a:t>
            </a:r>
            <a:r>
              <a:rPr lang="en-US" sz="2800" dirty="0"/>
              <a:t>: year, </a:t>
            </a:r>
            <a:r>
              <a:rPr lang="en-US" sz="2800" dirty="0" err="1"/>
              <a:t>subregion</a:t>
            </a:r>
            <a:r>
              <a:rPr lang="en-US" sz="2800" dirty="0"/>
              <a:t>, season, fishery, allocation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50276" y="3294993"/>
          <a:ext cx="6096000" cy="1483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05804"/>
                <a:gridCol w="459019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Subregion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East, West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Season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Open season,</a:t>
                      </a:r>
                      <a:r>
                        <a:rPr lang="en-US" baseline="0" dirty="0" smtClean="0"/>
                        <a:t> Closed Season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IFQ allocation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None,</a:t>
                      </a:r>
                      <a:r>
                        <a:rPr lang="en-US" baseline="0" dirty="0" smtClean="0"/>
                        <a:t> 1+ Pounds, applicable to 2009-2013 only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Fishery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shark or reef fish, applicable to bottom </a:t>
                      </a:r>
                      <a:r>
                        <a:rPr lang="en-US" dirty="0" err="1" smtClean="0"/>
                        <a:t>longline</a:t>
                      </a:r>
                      <a:r>
                        <a:rPr lang="en-US" dirty="0" smtClean="0"/>
                        <a:t> only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276225" y="5191126"/>
            <a:ext cx="8591550" cy="1163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i="1" dirty="0" smtClean="0">
                <a:solidFill>
                  <a:schemeClr val="tx2"/>
                </a:solidFill>
              </a:rPr>
              <a:t>Commercial discards for present assessment were substantially higher than commercial discards in previous assessments.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SEDAR 42 Red Grouper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inputs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Assessment model configuration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Model fit to data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Model diagnostics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Stock status determination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Projections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562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Commercial HL and LL Discards (1993-2013)</a:t>
            </a:r>
            <a:b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Compared to 2009 SEDAR Estimates (1993-2008)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80626"/>
            <a:ext cx="8229600" cy="157863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New method leads to larger estimated of discards</a:t>
            </a:r>
          </a:p>
          <a:p>
            <a:r>
              <a:rPr lang="en-US" sz="2800" dirty="0" smtClean="0"/>
              <a:t>High discards are supported by high discard fractions on observed trips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19275"/>
            <a:ext cx="9144000" cy="2681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discards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27274"/>
            <a:ext cx="8229600" cy="160980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Longline over 50% of annual discards</a:t>
            </a:r>
          </a:p>
          <a:p>
            <a:pPr lvl="1"/>
            <a:r>
              <a:rPr lang="en-US" sz="2400" dirty="0" smtClean="0"/>
              <a:t>Except 2009 and 2010</a:t>
            </a:r>
          </a:p>
          <a:p>
            <a:r>
              <a:rPr lang="en-US" sz="2400" dirty="0" smtClean="0"/>
              <a:t>At its highest in 1996, trap 22% of annual discards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834" y="1254720"/>
            <a:ext cx="5731750" cy="3278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076563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Recreational Charter/Private Discards (1986-2013)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US" dirty="0" smtClean="0"/>
              <a:t>Self-reported discards 					1986-2013</a:t>
            </a:r>
          </a:p>
          <a:p>
            <a:pPr lvl="0">
              <a:buNone/>
            </a:pPr>
            <a:endParaRPr lang="en-US" u="sng" dirty="0" smtClean="0"/>
          </a:p>
          <a:p>
            <a:r>
              <a:rPr lang="en-US" b="1" dirty="0" smtClean="0"/>
              <a:t>1986-2013: </a:t>
            </a:r>
            <a:r>
              <a:rPr lang="en-US" dirty="0" smtClean="0"/>
              <a:t>estimated/adjusted in the same manner as self-reported landings</a:t>
            </a:r>
            <a:endParaRPr lang="en-US" u="sng" dirty="0" smtClean="0"/>
          </a:p>
          <a:p>
            <a:pPr lvl="0">
              <a:buNone/>
            </a:pPr>
            <a:endParaRPr lang="en-US" u="sng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Recreational </a:t>
            </a:r>
            <a:r>
              <a:rPr lang="en-US" dirty="0" err="1" smtClean="0"/>
              <a:t>Headboat</a:t>
            </a:r>
            <a:r>
              <a:rPr lang="en-US" dirty="0" smtClean="0"/>
              <a:t> Discards (1986-2013)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" y="1207293"/>
            <a:ext cx="8503920" cy="336470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/>
              <a:t>Self-reported landings/discards CB proxy	1986-2006</a:t>
            </a:r>
          </a:p>
          <a:p>
            <a:pPr>
              <a:buNone/>
            </a:pPr>
            <a:r>
              <a:rPr lang="en-US" dirty="0" smtClean="0"/>
              <a:t>Self-reported HB discards and landings		2007-2013</a:t>
            </a:r>
          </a:p>
          <a:p>
            <a:pPr>
              <a:buNone/>
            </a:pPr>
            <a:r>
              <a:rPr lang="en-US" dirty="0" smtClean="0"/>
              <a:t>Observed data	 								2007-2013	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2007-2013: </a:t>
            </a:r>
            <a:r>
              <a:rPr lang="en-US" dirty="0" smtClean="0"/>
              <a:t>Self-reported discards validated by obs. data</a:t>
            </a:r>
          </a:p>
          <a:p>
            <a:pPr lvl="0"/>
            <a:r>
              <a:rPr lang="en-US" b="1" dirty="0" smtClean="0"/>
              <a:t>1986-2006:</a:t>
            </a:r>
            <a:r>
              <a:rPr lang="en-US" dirty="0" smtClean="0"/>
              <a:t> </a:t>
            </a:r>
            <a:r>
              <a:rPr lang="en-US" dirty="0" err="1" smtClean="0"/>
              <a:t>Charterboat</a:t>
            </a:r>
            <a:r>
              <a:rPr lang="en-US" dirty="0" smtClean="0"/>
              <a:t> proxy:</a:t>
            </a:r>
          </a:p>
          <a:p>
            <a:pPr lvl="0">
              <a:buNone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0" y="1285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682" y="4808483"/>
            <a:ext cx="7378658" cy="950858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3423923" y="5759341"/>
            <a:ext cx="1093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2007-2013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28555" y="5759341"/>
            <a:ext cx="1093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1986-2006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47148" y="5759341"/>
            <a:ext cx="1093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1986-2006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Recreational Discards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595438"/>
            <a:ext cx="7315200" cy="41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19275"/>
            <a:ext cx="7315200" cy="41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Discards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02385" y="2907516"/>
            <a:ext cx="1941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49%		</a:t>
            </a:r>
            <a:r>
              <a:rPr lang="en-US" sz="20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53%</a:t>
            </a:r>
            <a:endParaRPr lang="en-US" sz="2000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2385" y="3707736"/>
            <a:ext cx="1941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12%		18%</a:t>
            </a:r>
            <a:endParaRPr lang="en-US" sz="20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2385" y="3307626"/>
            <a:ext cx="1941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33%		</a:t>
            </a:r>
            <a:r>
              <a:rPr lang="en-US" sz="2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26%</a:t>
            </a:r>
            <a:endParaRPr lang="en-US" sz="20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02385" y="4507956"/>
            <a:ext cx="1941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1.5%	</a:t>
            </a:r>
            <a:r>
              <a:rPr lang="en-US" sz="20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0%</a:t>
            </a:r>
            <a:endParaRPr lang="en-US" sz="2000" dirty="0">
              <a:solidFill>
                <a:srgbClr val="92D05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02385" y="4107846"/>
            <a:ext cx="1941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4%		</a:t>
            </a:r>
            <a:r>
              <a:rPr lang="en-US" sz="20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2.5%</a:t>
            </a:r>
            <a:endParaRPr lang="en-US" sz="2000" dirty="0">
              <a:solidFill>
                <a:srgbClr val="92D05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59510" y="2362200"/>
            <a:ext cx="1941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‘93-’06	‘07-13</a:t>
            </a:r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2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Discard Mortality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41681" y="2725947"/>
          <a:ext cx="866063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2223"/>
                <a:gridCol w="3246755"/>
                <a:gridCol w="1383030"/>
                <a:gridCol w="173863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Fleet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</a:t>
                      </a:r>
                      <a:r>
                        <a:rPr lang="en-US" baseline="0" dirty="0" smtClean="0"/>
                        <a:t> 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Discard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Sensitivity Rates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Recreational</a:t>
                      </a:r>
                      <a:r>
                        <a:rPr lang="en-US" baseline="0" dirty="0" smtClean="0"/>
                        <a:t> Fleets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FWC Obs.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5.8%, 14.5%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Commercial HL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FWC Obs. Program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dirty="0" smtClean="0"/>
                        <a:t>41-50m only)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10.0%,</a:t>
                      </a:r>
                      <a:r>
                        <a:rPr lang="en-US" baseline="0" dirty="0" smtClean="0"/>
                        <a:t> 31.0%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Commercial LL Pre-IFQ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NMFS Obs.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41.4%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34.3%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dirty="0" smtClean="0"/>
                        <a:t>48.7%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Commercial LL Post-IFQ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NMFS Obs.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43.6%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36.7%</a:t>
                      </a:r>
                      <a:r>
                        <a:rPr lang="en-US" baseline="0" dirty="0" smtClean="0"/>
                        <a:t>, 50.8</a:t>
                      </a:r>
                      <a:r>
                        <a:rPr lang="en-US" dirty="0" smtClean="0"/>
                        <a:t>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Commercial Trap*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SEDAR update 2009*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96917" y="5572664"/>
            <a:ext cx="6150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*No new data on discard mortality rates  available. </a:t>
            </a:r>
          </a:p>
          <a:p>
            <a:pPr algn="ctr"/>
            <a:r>
              <a:rPr lang="en-US" dirty="0" smtClean="0"/>
              <a:t>10% used in past assessments (2002, 2006, and 2009)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FWC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Observer Program					2009-2013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aseline="0" dirty="0" smtClean="0">
                <a:solidFill>
                  <a:schemeClr val="tx2"/>
                </a:solidFill>
              </a:rPr>
              <a:t>NMFS Observer Progra</a:t>
            </a:r>
            <a:r>
              <a:rPr lang="en-US" sz="3200" dirty="0" smtClean="0">
                <a:solidFill>
                  <a:schemeClr val="tx2"/>
                </a:solidFill>
              </a:rPr>
              <a:t>m				2006-2013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82067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Indices of abundance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Indices working group recommended four fishery-dependent indices and three fishery-independent indices for use in the assessment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0835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Indices of abundance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717918"/>
            <a:ext cx="5037826" cy="4637161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Fishery-dependent</a:t>
            </a:r>
          </a:p>
          <a:p>
            <a:pPr lvl="1"/>
            <a:r>
              <a:rPr lang="en-US" sz="2000" dirty="0" smtClean="0"/>
              <a:t>Commercial </a:t>
            </a:r>
            <a:r>
              <a:rPr lang="en-US" sz="2000" dirty="0" err="1" smtClean="0"/>
              <a:t>handline</a:t>
            </a:r>
            <a:r>
              <a:rPr lang="en-US" sz="2000" dirty="0" smtClean="0"/>
              <a:t> (1993-2009)</a:t>
            </a:r>
          </a:p>
          <a:p>
            <a:pPr lvl="1"/>
            <a:r>
              <a:rPr lang="en-US" sz="2000" dirty="0" smtClean="0"/>
              <a:t>Commercial longline (1993-2009)</a:t>
            </a:r>
          </a:p>
          <a:p>
            <a:pPr lvl="1"/>
            <a:r>
              <a:rPr lang="en-US" sz="2000" dirty="0" smtClean="0"/>
              <a:t>Charter/Private (1986-2013)</a:t>
            </a:r>
          </a:p>
          <a:p>
            <a:pPr lvl="1"/>
            <a:r>
              <a:rPr lang="en-US" sz="2000" dirty="0" err="1" smtClean="0"/>
              <a:t>Headboat</a:t>
            </a:r>
            <a:r>
              <a:rPr lang="en-US" sz="2000" dirty="0" smtClean="0"/>
              <a:t> (1986-2013)</a:t>
            </a:r>
          </a:p>
          <a:p>
            <a:r>
              <a:rPr lang="en-US" sz="2000" dirty="0" smtClean="0"/>
              <a:t>Fishery-independent</a:t>
            </a:r>
          </a:p>
          <a:p>
            <a:pPr lvl="1"/>
            <a:r>
              <a:rPr lang="en-US" sz="2000" dirty="0"/>
              <a:t>SEAMAP summer </a:t>
            </a:r>
            <a:r>
              <a:rPr lang="en-US" sz="2000" dirty="0" err="1"/>
              <a:t>groundfish</a:t>
            </a:r>
            <a:r>
              <a:rPr lang="en-US" sz="2000" dirty="0"/>
              <a:t> survey: 2009-2013</a:t>
            </a:r>
          </a:p>
          <a:p>
            <a:pPr lvl="1"/>
            <a:r>
              <a:rPr lang="en-US" sz="2000" dirty="0"/>
              <a:t>NMFS bottom longline survey: 2001, </a:t>
            </a:r>
            <a:r>
              <a:rPr lang="en-US" sz="2000" dirty="0" smtClean="0"/>
              <a:t>2003-2013</a:t>
            </a:r>
          </a:p>
          <a:p>
            <a:pPr lvl="1"/>
            <a:r>
              <a:rPr lang="en-US" sz="2000" dirty="0" smtClean="0"/>
              <a:t>Combined </a:t>
            </a:r>
            <a:r>
              <a:rPr lang="en-US" sz="2000" dirty="0"/>
              <a:t>video survey: 1993-1997, 2002, 2004-2013</a:t>
            </a:r>
          </a:p>
          <a:p>
            <a:pPr lvl="2"/>
            <a:r>
              <a:rPr lang="en-US" sz="1400" dirty="0"/>
              <a:t>SEAMAP video: 1993-1997, 2002, 2004-2013</a:t>
            </a:r>
          </a:p>
          <a:p>
            <a:pPr lvl="2"/>
            <a:r>
              <a:rPr lang="en-US" sz="1400" dirty="0"/>
              <a:t>PC Lab video: 2005-2013</a:t>
            </a:r>
          </a:p>
          <a:p>
            <a:pPr lvl="2"/>
            <a:r>
              <a:rPr lang="en-US" sz="1400" dirty="0"/>
              <a:t>FWRI video: </a:t>
            </a:r>
            <a:r>
              <a:rPr lang="en-US" sz="1400" dirty="0" smtClean="0"/>
              <a:t>2008-2013</a:t>
            </a:r>
            <a:endParaRPr lang="en-US" sz="2000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4453248" y="311867"/>
            <a:ext cx="4630370" cy="4402637"/>
            <a:chOff x="4865300" y="311867"/>
            <a:chExt cx="4218317" cy="3975451"/>
          </a:xfrm>
        </p:grpSpPr>
        <p:pic>
          <p:nvPicPr>
            <p:cNvPr id="13" name="Picture 2" descr="sedar basema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48" t="39215" r="43182"/>
            <a:stretch>
              <a:fillRect/>
            </a:stretch>
          </p:blipFill>
          <p:spPr bwMode="auto">
            <a:xfrm>
              <a:off x="4865300" y="311867"/>
              <a:ext cx="4218317" cy="3975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Freeform 7"/>
            <p:cNvSpPr/>
            <p:nvPr/>
          </p:nvSpPr>
          <p:spPr>
            <a:xfrm>
              <a:off x="7721428" y="1377644"/>
              <a:ext cx="593638" cy="275431"/>
            </a:xfrm>
            <a:custGeom>
              <a:avLst/>
              <a:gdLst>
                <a:gd name="connsiteX0" fmla="*/ 0 w 491568"/>
                <a:gd name="connsiteY0" fmla="*/ 0 h 196796"/>
                <a:gd name="connsiteX1" fmla="*/ 86264 w 491568"/>
                <a:gd name="connsiteY1" fmla="*/ 103517 h 196796"/>
                <a:gd name="connsiteX2" fmla="*/ 267419 w 491568"/>
                <a:gd name="connsiteY2" fmla="*/ 51759 h 196796"/>
                <a:gd name="connsiteX3" fmla="*/ 465826 w 491568"/>
                <a:gd name="connsiteY3" fmla="*/ 181155 h 196796"/>
                <a:gd name="connsiteX4" fmla="*/ 483079 w 491568"/>
                <a:gd name="connsiteY4" fmla="*/ 189781 h 196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568" h="196796">
                  <a:moveTo>
                    <a:pt x="0" y="0"/>
                  </a:moveTo>
                  <a:cubicBezTo>
                    <a:pt x="20847" y="47445"/>
                    <a:pt x="41694" y="94891"/>
                    <a:pt x="86264" y="103517"/>
                  </a:cubicBezTo>
                  <a:cubicBezTo>
                    <a:pt x="130834" y="112143"/>
                    <a:pt x="204159" y="38819"/>
                    <a:pt x="267419" y="51759"/>
                  </a:cubicBezTo>
                  <a:cubicBezTo>
                    <a:pt x="330679" y="64699"/>
                    <a:pt x="429883" y="158151"/>
                    <a:pt x="465826" y="181155"/>
                  </a:cubicBezTo>
                  <a:cubicBezTo>
                    <a:pt x="501769" y="204159"/>
                    <a:pt x="492424" y="196970"/>
                    <a:pt x="483079" y="189781"/>
                  </a:cubicBezTo>
                </a:path>
              </a:pathLst>
            </a:custGeom>
            <a:noFill/>
            <a:ln w="31750">
              <a:solidFill>
                <a:srgbClr val="CC00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8242309" y="1896798"/>
              <a:ext cx="343782" cy="495007"/>
            </a:xfrm>
            <a:custGeom>
              <a:avLst/>
              <a:gdLst>
                <a:gd name="connsiteX0" fmla="*/ 0 w 284672"/>
                <a:gd name="connsiteY0" fmla="*/ 0 h 353683"/>
                <a:gd name="connsiteX1" fmla="*/ 146649 w 284672"/>
                <a:gd name="connsiteY1" fmla="*/ 146649 h 353683"/>
                <a:gd name="connsiteX2" fmla="*/ 284672 w 284672"/>
                <a:gd name="connsiteY2" fmla="*/ 353683 h 353683"/>
                <a:gd name="connsiteX3" fmla="*/ 284672 w 284672"/>
                <a:gd name="connsiteY3" fmla="*/ 353683 h 353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4672" h="353683">
                  <a:moveTo>
                    <a:pt x="0" y="0"/>
                  </a:moveTo>
                  <a:cubicBezTo>
                    <a:pt x="49602" y="43851"/>
                    <a:pt x="99204" y="87702"/>
                    <a:pt x="146649" y="146649"/>
                  </a:cubicBezTo>
                  <a:cubicBezTo>
                    <a:pt x="194094" y="205596"/>
                    <a:pt x="284672" y="353683"/>
                    <a:pt x="284672" y="353683"/>
                  </a:cubicBezTo>
                  <a:lnTo>
                    <a:pt x="284672" y="353683"/>
                  </a:lnTo>
                </a:path>
              </a:pathLst>
            </a:custGeom>
            <a:noFill/>
            <a:ln w="3175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7200547" y="1418260"/>
              <a:ext cx="1041761" cy="546959"/>
            </a:xfrm>
            <a:custGeom>
              <a:avLst/>
              <a:gdLst>
                <a:gd name="connsiteX0" fmla="*/ 0 w 767751"/>
                <a:gd name="connsiteY0" fmla="*/ 14111 h 350542"/>
                <a:gd name="connsiteX1" fmla="*/ 319177 w 767751"/>
                <a:gd name="connsiteY1" fmla="*/ 14111 h 350542"/>
                <a:gd name="connsiteX2" fmla="*/ 508958 w 767751"/>
                <a:gd name="connsiteY2" fmla="*/ 160760 h 350542"/>
                <a:gd name="connsiteX3" fmla="*/ 767751 w 767751"/>
                <a:gd name="connsiteY3" fmla="*/ 350542 h 350542"/>
                <a:gd name="connsiteX4" fmla="*/ 767751 w 767751"/>
                <a:gd name="connsiteY4" fmla="*/ 350542 h 350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7751" h="350542">
                  <a:moveTo>
                    <a:pt x="0" y="14111"/>
                  </a:moveTo>
                  <a:cubicBezTo>
                    <a:pt x="117175" y="1890"/>
                    <a:pt x="234351" y="-10330"/>
                    <a:pt x="319177" y="14111"/>
                  </a:cubicBezTo>
                  <a:cubicBezTo>
                    <a:pt x="404003" y="38552"/>
                    <a:pt x="434196" y="104688"/>
                    <a:pt x="508958" y="160760"/>
                  </a:cubicBezTo>
                  <a:cubicBezTo>
                    <a:pt x="583720" y="216832"/>
                    <a:pt x="767751" y="350542"/>
                    <a:pt x="767751" y="350542"/>
                  </a:cubicBezTo>
                  <a:lnTo>
                    <a:pt x="767751" y="350542"/>
                  </a:lnTo>
                </a:path>
              </a:pathLst>
            </a:custGeom>
            <a:noFill/>
            <a:ln w="31750">
              <a:solidFill>
                <a:schemeClr val="bg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8523585" y="2440098"/>
              <a:ext cx="187517" cy="277686"/>
            </a:xfrm>
            <a:custGeom>
              <a:avLst/>
              <a:gdLst>
                <a:gd name="connsiteX0" fmla="*/ 0 w 155275"/>
                <a:gd name="connsiteY0" fmla="*/ 0 h 198407"/>
                <a:gd name="connsiteX1" fmla="*/ 155275 w 155275"/>
                <a:gd name="connsiteY1" fmla="*/ 198407 h 198407"/>
                <a:gd name="connsiteX2" fmla="*/ 155275 w 155275"/>
                <a:gd name="connsiteY2" fmla="*/ 198407 h 198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275" h="198407">
                  <a:moveTo>
                    <a:pt x="0" y="0"/>
                  </a:moveTo>
                  <a:lnTo>
                    <a:pt x="155275" y="198407"/>
                  </a:lnTo>
                  <a:lnTo>
                    <a:pt x="155275" y="198407"/>
                  </a:lnTo>
                </a:path>
              </a:pathLst>
            </a:custGeom>
            <a:noFill/>
            <a:ln w="31750">
              <a:solidFill>
                <a:schemeClr val="bg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7179711" y="1501613"/>
              <a:ext cx="1375126" cy="1216171"/>
            </a:xfrm>
            <a:custGeom>
              <a:avLst/>
              <a:gdLst>
                <a:gd name="connsiteX0" fmla="*/ 0 w 1112808"/>
                <a:gd name="connsiteY0" fmla="*/ 14941 h 860330"/>
                <a:gd name="connsiteX1" fmla="*/ 310551 w 1112808"/>
                <a:gd name="connsiteY1" fmla="*/ 14941 h 860330"/>
                <a:gd name="connsiteX2" fmla="*/ 517585 w 1112808"/>
                <a:gd name="connsiteY2" fmla="*/ 170217 h 860330"/>
                <a:gd name="connsiteX3" fmla="*/ 819510 w 1112808"/>
                <a:gd name="connsiteY3" fmla="*/ 472141 h 860330"/>
                <a:gd name="connsiteX4" fmla="*/ 1112808 w 1112808"/>
                <a:gd name="connsiteY4" fmla="*/ 860330 h 860330"/>
                <a:gd name="connsiteX5" fmla="*/ 1112808 w 1112808"/>
                <a:gd name="connsiteY5" fmla="*/ 860330 h 860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2808" h="860330">
                  <a:moveTo>
                    <a:pt x="0" y="14941"/>
                  </a:moveTo>
                  <a:cubicBezTo>
                    <a:pt x="112143" y="2001"/>
                    <a:pt x="224287" y="-10938"/>
                    <a:pt x="310551" y="14941"/>
                  </a:cubicBezTo>
                  <a:cubicBezTo>
                    <a:pt x="396815" y="40820"/>
                    <a:pt x="432759" y="94017"/>
                    <a:pt x="517585" y="170217"/>
                  </a:cubicBezTo>
                  <a:cubicBezTo>
                    <a:pt x="602411" y="246417"/>
                    <a:pt x="720306" y="357122"/>
                    <a:pt x="819510" y="472141"/>
                  </a:cubicBezTo>
                  <a:cubicBezTo>
                    <a:pt x="918714" y="587160"/>
                    <a:pt x="1112808" y="860330"/>
                    <a:pt x="1112808" y="860330"/>
                  </a:cubicBezTo>
                  <a:lnTo>
                    <a:pt x="1112808" y="860330"/>
                  </a:lnTo>
                </a:path>
              </a:pathLst>
            </a:custGeom>
            <a:noFill/>
            <a:ln w="31750">
              <a:solidFill>
                <a:schemeClr val="tx2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5311316" y="2562891"/>
              <a:ext cx="312528" cy="0"/>
            </a:xfrm>
            <a:prstGeom prst="line">
              <a:avLst/>
            </a:prstGeom>
            <a:ln w="31750">
              <a:solidFill>
                <a:srgbClr val="CC009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311316" y="2848623"/>
              <a:ext cx="312528" cy="0"/>
            </a:xfrm>
            <a:prstGeom prst="line">
              <a:avLst/>
            </a:prstGeom>
            <a:ln w="31750">
              <a:solidFill>
                <a:srgbClr val="92D05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311316" y="3110210"/>
              <a:ext cx="312528" cy="0"/>
            </a:xfrm>
            <a:prstGeom prst="line">
              <a:avLst/>
            </a:prstGeom>
            <a:ln w="31750">
              <a:solidFill>
                <a:schemeClr val="bg2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311316" y="1958261"/>
              <a:ext cx="312528" cy="0"/>
            </a:xfrm>
            <a:prstGeom prst="line">
              <a:avLst/>
            </a:prstGeom>
            <a:ln w="31750">
              <a:solidFill>
                <a:schemeClr val="tx2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644684" y="2419443"/>
              <a:ext cx="2130320" cy="473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PC lab video</a:t>
              </a:r>
              <a:endParaRPr lang="en-US" sz="16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651635" y="2705175"/>
              <a:ext cx="2130320" cy="473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FWRI video</a:t>
              </a:r>
              <a:endParaRPr lang="en-US" sz="16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648172" y="2966762"/>
              <a:ext cx="2130320" cy="473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SEAMAP video</a:t>
              </a:r>
              <a:endParaRPr lang="en-US" sz="16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634293" y="1742206"/>
              <a:ext cx="2599167" cy="750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Fishery-dependent indices, SEAMAP summer </a:t>
              </a:r>
              <a:r>
                <a:rPr lang="en-US" sz="1600" dirty="0" err="1" smtClean="0"/>
                <a:t>groundfish</a:t>
              </a:r>
              <a:r>
                <a:rPr lang="en-US" sz="1600" dirty="0" smtClean="0"/>
                <a:t>, &amp; NMFS bottom longline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712203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Fishery-dependent indices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246" y="3565297"/>
            <a:ext cx="4267200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3" y="3565297"/>
            <a:ext cx="4267200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246" y="1082635"/>
            <a:ext cx="4267200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3" y="1082635"/>
            <a:ext cx="4267200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86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566" y="1207293"/>
            <a:ext cx="4696684" cy="5147787"/>
          </a:xfrm>
        </p:spPr>
        <p:txBody>
          <a:bodyPr>
            <a:noAutofit/>
          </a:bodyPr>
          <a:lstStyle/>
          <a:p>
            <a:r>
              <a:rPr lang="en-US" sz="1400" b="1" dirty="0" smtClean="0"/>
              <a:t>Landings</a:t>
            </a:r>
            <a:endParaRPr lang="en-US" sz="1400" b="1" dirty="0"/>
          </a:p>
          <a:p>
            <a:pPr lvl="1"/>
            <a:r>
              <a:rPr lang="en-US" sz="1400" dirty="0" err="1"/>
              <a:t>Handline</a:t>
            </a:r>
            <a:r>
              <a:rPr lang="en-US" sz="1400" dirty="0"/>
              <a:t>: </a:t>
            </a:r>
            <a:r>
              <a:rPr lang="en-US" sz="1400" dirty="0" smtClean="0"/>
              <a:t>1986-2013</a:t>
            </a:r>
            <a:endParaRPr lang="en-US" sz="1400" dirty="0"/>
          </a:p>
          <a:p>
            <a:pPr lvl="1"/>
            <a:r>
              <a:rPr lang="en-US" sz="1400" dirty="0"/>
              <a:t>Longline: </a:t>
            </a:r>
            <a:r>
              <a:rPr lang="en-US" sz="1400" dirty="0" smtClean="0"/>
              <a:t>1986-2013</a:t>
            </a:r>
          </a:p>
          <a:p>
            <a:pPr lvl="1"/>
            <a:r>
              <a:rPr lang="en-US" sz="1400" dirty="0" smtClean="0"/>
              <a:t>Trap: 1986-2006</a:t>
            </a:r>
            <a:endParaRPr lang="en-US" sz="1400" dirty="0"/>
          </a:p>
          <a:p>
            <a:pPr lvl="1"/>
            <a:r>
              <a:rPr lang="en-US" sz="1400" dirty="0"/>
              <a:t>Charter/</a:t>
            </a:r>
            <a:r>
              <a:rPr lang="en-US" sz="1400" dirty="0" err="1"/>
              <a:t>Headboat</a:t>
            </a:r>
            <a:r>
              <a:rPr lang="en-US" sz="1400" dirty="0"/>
              <a:t>/Private: </a:t>
            </a:r>
            <a:r>
              <a:rPr lang="en-US" sz="1400" dirty="0" smtClean="0"/>
              <a:t>1986-2013 </a:t>
            </a:r>
            <a:endParaRPr lang="en-US" sz="1400" dirty="0"/>
          </a:p>
          <a:p>
            <a:r>
              <a:rPr lang="en-US" sz="1400" b="1" dirty="0"/>
              <a:t>Discards</a:t>
            </a:r>
          </a:p>
          <a:p>
            <a:pPr lvl="1"/>
            <a:r>
              <a:rPr lang="en-US" sz="1400" dirty="0" err="1"/>
              <a:t>Handline</a:t>
            </a:r>
            <a:r>
              <a:rPr lang="en-US" sz="1400" dirty="0"/>
              <a:t>: </a:t>
            </a:r>
            <a:r>
              <a:rPr lang="en-US" sz="1400" dirty="0" smtClean="0"/>
              <a:t>2007-2013 </a:t>
            </a:r>
            <a:r>
              <a:rPr lang="en-US" sz="1400" dirty="0"/>
              <a:t>(observer program</a:t>
            </a:r>
            <a:r>
              <a:rPr lang="en-US" sz="1400" dirty="0" smtClean="0"/>
              <a:t>)*</a:t>
            </a:r>
            <a:endParaRPr lang="en-US" sz="1400" dirty="0"/>
          </a:p>
          <a:p>
            <a:pPr lvl="1"/>
            <a:r>
              <a:rPr lang="en-US" sz="1400" dirty="0"/>
              <a:t>Longline: </a:t>
            </a:r>
            <a:r>
              <a:rPr lang="en-US" sz="1400" dirty="0" smtClean="0"/>
              <a:t>2007-2013 </a:t>
            </a:r>
            <a:r>
              <a:rPr lang="en-US" sz="1400" dirty="0"/>
              <a:t>(observer program</a:t>
            </a:r>
            <a:r>
              <a:rPr lang="en-US" sz="1400" dirty="0" smtClean="0"/>
              <a:t>)*</a:t>
            </a:r>
          </a:p>
          <a:p>
            <a:pPr lvl="1"/>
            <a:r>
              <a:rPr lang="en-US" sz="1400" dirty="0" smtClean="0"/>
              <a:t>Trap: (self reported)*</a:t>
            </a:r>
            <a:endParaRPr lang="en-US" sz="1400" dirty="0"/>
          </a:p>
          <a:p>
            <a:pPr lvl="1"/>
            <a:r>
              <a:rPr lang="en-US" sz="1400" dirty="0" smtClean="0"/>
              <a:t>Charter/</a:t>
            </a:r>
            <a:r>
              <a:rPr lang="en-US" sz="1400" dirty="0" err="1" smtClean="0"/>
              <a:t>Headboat</a:t>
            </a:r>
            <a:r>
              <a:rPr lang="en-US" sz="1400" dirty="0" smtClean="0"/>
              <a:t>/Private: 1986-2013 </a:t>
            </a:r>
            <a:endParaRPr lang="en-US" sz="1400" dirty="0"/>
          </a:p>
          <a:p>
            <a:r>
              <a:rPr lang="en-US" sz="1400" b="1" dirty="0" smtClean="0"/>
              <a:t>Length </a:t>
            </a:r>
            <a:r>
              <a:rPr lang="en-US" sz="1400" b="1" dirty="0"/>
              <a:t>composition of discards</a:t>
            </a:r>
          </a:p>
          <a:p>
            <a:pPr lvl="1"/>
            <a:r>
              <a:rPr lang="en-US" sz="1400" dirty="0" err="1"/>
              <a:t>Handline</a:t>
            </a:r>
            <a:r>
              <a:rPr lang="en-US" sz="1400" dirty="0"/>
              <a:t>: </a:t>
            </a:r>
            <a:r>
              <a:rPr lang="en-US" sz="1400" dirty="0" smtClean="0"/>
              <a:t>2006-2013 </a:t>
            </a:r>
            <a:r>
              <a:rPr lang="en-US" sz="1400" dirty="0"/>
              <a:t>(observer program)</a:t>
            </a:r>
          </a:p>
          <a:p>
            <a:pPr lvl="1"/>
            <a:r>
              <a:rPr lang="en-US" sz="1400" dirty="0"/>
              <a:t>Longline: </a:t>
            </a:r>
            <a:r>
              <a:rPr lang="en-US" sz="1400" dirty="0" smtClean="0"/>
              <a:t>2006-2013 </a:t>
            </a:r>
            <a:r>
              <a:rPr lang="en-US" sz="1400" dirty="0"/>
              <a:t>(observer program)</a:t>
            </a:r>
          </a:p>
          <a:p>
            <a:pPr lvl="1"/>
            <a:r>
              <a:rPr lang="en-US" sz="1400" dirty="0" smtClean="0"/>
              <a:t>Charter: 2010-2013 </a:t>
            </a:r>
            <a:r>
              <a:rPr lang="en-US" sz="1400" dirty="0"/>
              <a:t>(observer program)</a:t>
            </a:r>
          </a:p>
          <a:p>
            <a:pPr lvl="1"/>
            <a:r>
              <a:rPr lang="en-US" sz="1400" dirty="0" err="1" smtClean="0"/>
              <a:t>Headboat</a:t>
            </a:r>
            <a:r>
              <a:rPr lang="en-US" sz="1400" dirty="0" smtClean="0"/>
              <a:t>: 2005-2007, 2009-2013 </a:t>
            </a:r>
            <a:r>
              <a:rPr lang="en-US" sz="1400" dirty="0"/>
              <a:t>(observer program)</a:t>
            </a:r>
          </a:p>
          <a:p>
            <a:r>
              <a:rPr lang="en-US" sz="1400" b="1" dirty="0"/>
              <a:t>Age </a:t>
            </a:r>
            <a:r>
              <a:rPr lang="en-US" sz="1400" b="1" dirty="0" smtClean="0"/>
              <a:t>composition of retained catch</a:t>
            </a:r>
            <a:endParaRPr lang="en-US" sz="1400" b="1" dirty="0"/>
          </a:p>
          <a:p>
            <a:pPr lvl="1"/>
            <a:r>
              <a:rPr lang="en-US" sz="1400" dirty="0" err="1"/>
              <a:t>Handline</a:t>
            </a:r>
            <a:r>
              <a:rPr lang="en-US" sz="1400" dirty="0"/>
              <a:t>: </a:t>
            </a:r>
            <a:r>
              <a:rPr lang="en-US" sz="1400" dirty="0" smtClean="0"/>
              <a:t>1991-2013</a:t>
            </a:r>
            <a:endParaRPr lang="en-US" sz="1400" dirty="0"/>
          </a:p>
          <a:p>
            <a:pPr lvl="1"/>
            <a:r>
              <a:rPr lang="en-US" sz="1400" dirty="0"/>
              <a:t>Longline: </a:t>
            </a:r>
            <a:r>
              <a:rPr lang="en-US" sz="1400" dirty="0" smtClean="0"/>
              <a:t>1991-2013</a:t>
            </a:r>
            <a:endParaRPr lang="en-US" sz="1400" dirty="0"/>
          </a:p>
          <a:p>
            <a:pPr lvl="1"/>
            <a:r>
              <a:rPr lang="en-US" sz="1400" dirty="0"/>
              <a:t>Charter/</a:t>
            </a:r>
            <a:r>
              <a:rPr lang="en-US" sz="1400" dirty="0" err="1"/>
              <a:t>Headboat</a:t>
            </a:r>
            <a:r>
              <a:rPr lang="en-US" sz="1400" dirty="0"/>
              <a:t>/Private: </a:t>
            </a:r>
            <a:r>
              <a:rPr lang="en-US" sz="1400" dirty="0" smtClean="0"/>
              <a:t>1991-2013 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96358" y="1207293"/>
            <a:ext cx="4308653" cy="51477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/>
              <a:t>Abundance indices</a:t>
            </a:r>
          </a:p>
          <a:p>
            <a:pPr lvl="1"/>
            <a:r>
              <a:rPr lang="en-US" sz="1400" dirty="0" err="1" smtClean="0"/>
              <a:t>Handline</a:t>
            </a:r>
            <a:r>
              <a:rPr lang="en-US" sz="1400" dirty="0" smtClean="0"/>
              <a:t>: 1993-2009**</a:t>
            </a:r>
          </a:p>
          <a:p>
            <a:pPr lvl="1"/>
            <a:r>
              <a:rPr lang="en-US" sz="1400" dirty="0" smtClean="0"/>
              <a:t>Longline: 1993-2009**</a:t>
            </a:r>
          </a:p>
          <a:p>
            <a:pPr lvl="1"/>
            <a:r>
              <a:rPr lang="en-US" sz="1400" dirty="0" smtClean="0"/>
              <a:t>Charter/Private: 1986-2013</a:t>
            </a:r>
          </a:p>
          <a:p>
            <a:pPr lvl="1"/>
            <a:r>
              <a:rPr lang="en-US" sz="1400" dirty="0" err="1" smtClean="0"/>
              <a:t>Headboat</a:t>
            </a:r>
            <a:r>
              <a:rPr lang="en-US" sz="1400" dirty="0" smtClean="0"/>
              <a:t>: 1986-2013</a:t>
            </a:r>
          </a:p>
          <a:p>
            <a:pPr lvl="1"/>
            <a:r>
              <a:rPr lang="en-US" sz="1400" dirty="0" smtClean="0"/>
              <a:t>Combined </a:t>
            </a:r>
            <a:r>
              <a:rPr lang="en-US" sz="1400" dirty="0"/>
              <a:t>v</a:t>
            </a:r>
            <a:r>
              <a:rPr lang="en-US" sz="1400" dirty="0" smtClean="0"/>
              <a:t>ideo survey: 1993-1997, 2002, 2004-2013***</a:t>
            </a:r>
          </a:p>
          <a:p>
            <a:pPr lvl="1"/>
            <a:r>
              <a:rPr lang="en-US" sz="1400" dirty="0" smtClean="0"/>
              <a:t>SEAMAP summer </a:t>
            </a:r>
            <a:r>
              <a:rPr lang="en-US" sz="1400" dirty="0" err="1" smtClean="0"/>
              <a:t>groundfish</a:t>
            </a:r>
            <a:r>
              <a:rPr lang="en-US" sz="1400" dirty="0" smtClean="0"/>
              <a:t> survey: 2009-2013</a:t>
            </a:r>
            <a:endParaRPr lang="en-US" sz="1400" dirty="0"/>
          </a:p>
          <a:p>
            <a:pPr lvl="1"/>
            <a:r>
              <a:rPr lang="en-US" sz="1400" dirty="0" smtClean="0"/>
              <a:t>NMFS bottom longline survey: 2001, 2003-2013</a:t>
            </a:r>
          </a:p>
          <a:p>
            <a:r>
              <a:rPr lang="en-US" sz="1400" b="1" dirty="0" smtClean="0"/>
              <a:t>Length composition of </a:t>
            </a:r>
            <a:r>
              <a:rPr lang="en-US" sz="1400" b="1" dirty="0" smtClean="0"/>
              <a:t>fishery-independent indices</a:t>
            </a:r>
            <a:endParaRPr lang="en-US" sz="1400" b="1" dirty="0" smtClean="0"/>
          </a:p>
          <a:p>
            <a:pPr lvl="1"/>
            <a:r>
              <a:rPr lang="en-US" sz="1400" dirty="0" smtClean="0"/>
              <a:t>Combined video survey: 2008-2013</a:t>
            </a:r>
            <a:endParaRPr lang="en-US" sz="1400" dirty="0"/>
          </a:p>
          <a:p>
            <a:pPr lvl="1"/>
            <a:r>
              <a:rPr lang="en-US" sz="1400" dirty="0"/>
              <a:t>SEAMAP </a:t>
            </a:r>
            <a:r>
              <a:rPr lang="en-US" sz="1400" dirty="0" smtClean="0"/>
              <a:t>summer </a:t>
            </a:r>
            <a:r>
              <a:rPr lang="en-US" sz="1400" dirty="0" err="1" smtClean="0"/>
              <a:t>groundfish</a:t>
            </a:r>
            <a:r>
              <a:rPr lang="en-US" sz="1400" dirty="0" smtClean="0"/>
              <a:t> survey: 2009-2013</a:t>
            </a:r>
            <a:endParaRPr lang="en-US" sz="1400" dirty="0"/>
          </a:p>
          <a:p>
            <a:pPr lvl="1"/>
            <a:r>
              <a:rPr lang="en-US" sz="1400" dirty="0"/>
              <a:t>NMFS bottom </a:t>
            </a:r>
            <a:r>
              <a:rPr lang="en-US" sz="1400" dirty="0" smtClean="0"/>
              <a:t>longline survey: 2001-2013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564222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Fishery-dependent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97458"/>
            <a:ext cx="716280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47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Fishery-independent indices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64" y="1074001"/>
            <a:ext cx="4267200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864" y="1074001"/>
            <a:ext cx="4267200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64" y="3705045"/>
            <a:ext cx="4267200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12849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Fishery-independent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1901730"/>
            <a:ext cx="71151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28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 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sources</a:t>
            </a:r>
          </a:p>
          <a:p>
            <a:pPr lvl="1"/>
            <a:r>
              <a:rPr lang="en-US" dirty="0" smtClean="0"/>
              <a:t>Commercial fleets (1991-2013)</a:t>
            </a:r>
          </a:p>
          <a:p>
            <a:pPr lvl="2"/>
            <a:r>
              <a:rPr lang="en-US" dirty="0" smtClean="0"/>
              <a:t>Trip Interview Program (TIP)</a:t>
            </a:r>
          </a:p>
          <a:p>
            <a:pPr lvl="1"/>
            <a:r>
              <a:rPr lang="en-US" dirty="0" smtClean="0"/>
              <a:t>Recreational fleets </a:t>
            </a:r>
            <a:r>
              <a:rPr lang="en-US" dirty="0" smtClean="0"/>
              <a:t>(1991-2013 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MRFSS/MRIP</a:t>
            </a:r>
          </a:p>
          <a:p>
            <a:pPr lvl="2"/>
            <a:r>
              <a:rPr lang="en-US" dirty="0" smtClean="0"/>
              <a:t>SRHS</a:t>
            </a:r>
          </a:p>
          <a:p>
            <a:pPr lvl="2"/>
            <a:r>
              <a:rPr lang="en-US" dirty="0" err="1" smtClean="0"/>
              <a:t>GulfFIN</a:t>
            </a:r>
            <a:endParaRPr lang="en-US" dirty="0" smtClean="0"/>
          </a:p>
          <a:p>
            <a:pPr lvl="2"/>
            <a:r>
              <a:rPr lang="en-US" dirty="0" smtClean="0"/>
              <a:t>TIP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8237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2825"/>
            <a:ext cx="8229600" cy="676014"/>
          </a:xfrm>
        </p:spPr>
        <p:txBody>
          <a:bodyPr/>
          <a:lstStyle/>
          <a:p>
            <a:r>
              <a:rPr lang="en-US" dirty="0" smtClean="0"/>
              <a:t>Age composition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9" y="974662"/>
            <a:ext cx="2944374" cy="2944374"/>
          </a:xfrm>
          <a:prstGeom prst="rect">
            <a:avLst/>
          </a:prstGeom>
        </p:spPr>
      </p:pic>
      <p:pic>
        <p:nvPicPr>
          <p:cNvPr id="6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812" y="974662"/>
            <a:ext cx="2944374" cy="2944374"/>
          </a:xfrm>
        </p:spPr>
      </p:pic>
      <p:pic>
        <p:nvPicPr>
          <p:cNvPr id="7" name="Content Placeholder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905" y="974662"/>
            <a:ext cx="2944374" cy="29443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84" y="3913626"/>
            <a:ext cx="2944374" cy="29443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542" y="3913626"/>
            <a:ext cx="2944374" cy="29443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031" y="912105"/>
            <a:ext cx="23097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Commercial </a:t>
            </a:r>
            <a:r>
              <a:rPr lang="en-US" dirty="0" err="1" smtClean="0"/>
              <a:t>Handline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417124" y="912105"/>
            <a:ext cx="23097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Commercial Longline 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439217" y="912105"/>
            <a:ext cx="23097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Commercial Trap 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402396" y="3854251"/>
            <a:ext cx="23097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Charter/Private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467478" y="3854251"/>
            <a:ext cx="23097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Headboat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418781" y="2541319"/>
            <a:ext cx="2443172" cy="698668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444931" y="2624446"/>
            <a:ext cx="2443172" cy="615541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426181" y="5771408"/>
            <a:ext cx="2443172" cy="530354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467478" y="5688281"/>
            <a:ext cx="2443172" cy="522514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459206" y="2622471"/>
            <a:ext cx="2443172" cy="615541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-58842" y="2725821"/>
            <a:ext cx="510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5 -11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2950882" y="2830835"/>
            <a:ext cx="510524" cy="307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6 -11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5927521" y="2773012"/>
            <a:ext cx="604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6 -10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957419" y="5883414"/>
            <a:ext cx="510524" cy="307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5 - 9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4970638" y="5808983"/>
            <a:ext cx="510524" cy="307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5 - 9</a:t>
            </a:r>
            <a:endParaRPr lang="en-US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77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974662"/>
            <a:ext cx="9144000" cy="5883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2825"/>
            <a:ext cx="8229600" cy="676014"/>
          </a:xfrm>
        </p:spPr>
        <p:txBody>
          <a:bodyPr/>
          <a:lstStyle/>
          <a:p>
            <a:r>
              <a:rPr lang="en-US" dirty="0" smtClean="0"/>
              <a:t>Age composition</a:t>
            </a:r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9" y="974662"/>
            <a:ext cx="2944374" cy="2944374"/>
          </a:xfrm>
          <a:prstGeom prst="rect">
            <a:avLst/>
          </a:prstGeom>
        </p:spPr>
      </p:pic>
      <p:pic>
        <p:nvPicPr>
          <p:cNvPr id="6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812" y="974662"/>
            <a:ext cx="2944374" cy="2944374"/>
          </a:xfrm>
        </p:spPr>
      </p:pic>
      <p:pic>
        <p:nvPicPr>
          <p:cNvPr id="7" name="Content Placeholder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905" y="974662"/>
            <a:ext cx="2944374" cy="29443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84" y="3913626"/>
            <a:ext cx="2944374" cy="29443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542" y="3913626"/>
            <a:ext cx="2944374" cy="2944374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 rot="18987378">
            <a:off x="1225639" y="2914247"/>
            <a:ext cx="1480562" cy="14491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18987378">
            <a:off x="1520914" y="2895197"/>
            <a:ext cx="1480562" cy="14491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rot="18987378">
            <a:off x="2004638" y="3080708"/>
            <a:ext cx="999162" cy="1402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18987378">
            <a:off x="215989" y="2895197"/>
            <a:ext cx="1480562" cy="14491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rot="18987378">
            <a:off x="911314" y="2914247"/>
            <a:ext cx="1480562" cy="14491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rot="18987378">
            <a:off x="4259460" y="2803514"/>
            <a:ext cx="1800561" cy="14859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18987378">
            <a:off x="5083916" y="3114801"/>
            <a:ext cx="999162" cy="1402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18987378">
            <a:off x="4657616" y="2891819"/>
            <a:ext cx="1480562" cy="14491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rot="18987378">
            <a:off x="2281812" y="5855336"/>
            <a:ext cx="1480562" cy="14491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rot="18987378">
            <a:off x="3089429" y="6051808"/>
            <a:ext cx="919937" cy="12046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rot="18987378">
            <a:off x="1353507" y="5837617"/>
            <a:ext cx="1480562" cy="14491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rot="18987378">
            <a:off x="1952207" y="5837616"/>
            <a:ext cx="1480562" cy="14491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rot="18987378">
            <a:off x="6267303" y="5855336"/>
            <a:ext cx="1480562" cy="14491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rot="18987378">
            <a:off x="7069110" y="6047297"/>
            <a:ext cx="937038" cy="11043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rot="18987378">
            <a:off x="5382097" y="5830347"/>
            <a:ext cx="1480562" cy="14491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271961" y="566391"/>
            <a:ext cx="765544" cy="209118"/>
          </a:xfrm>
          <a:prstGeom prst="ellipse">
            <a:avLst/>
          </a:prstGeom>
          <a:noFill/>
          <a:ln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320860" y="486284"/>
            <a:ext cx="11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Cohort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95031" y="912105"/>
            <a:ext cx="23097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Commercial </a:t>
            </a:r>
            <a:r>
              <a:rPr lang="en-US" dirty="0" err="1" smtClean="0"/>
              <a:t>Handline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417124" y="912105"/>
            <a:ext cx="23097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Commercial Longline 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439217" y="912105"/>
            <a:ext cx="23097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Commercial Trap 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402396" y="3854251"/>
            <a:ext cx="23097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Charter/Private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431854" y="3854251"/>
            <a:ext cx="23097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Headboat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03102" y="1545343"/>
            <a:ext cx="24339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1988, 1995, 1998, 2001, 2005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17124" y="1545343"/>
            <a:ext cx="2446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1998, 2001, 2005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30106" y="4557704"/>
            <a:ext cx="2446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1989, 1995, 1998, 2005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31548" y="4557704"/>
            <a:ext cx="2446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1989, 1998, 2005</a:t>
            </a:r>
            <a:endParaRPr lang="en-US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77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Length 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505063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Data Sources</a:t>
            </a:r>
          </a:p>
          <a:p>
            <a:pPr lvl="1"/>
            <a:r>
              <a:rPr lang="en-US" sz="2400" dirty="0" smtClean="0"/>
              <a:t>Discards</a:t>
            </a:r>
          </a:p>
          <a:p>
            <a:pPr lvl="2"/>
            <a:r>
              <a:rPr lang="en-US" sz="2000" dirty="0" smtClean="0"/>
              <a:t>NMFS Observer Program</a:t>
            </a:r>
          </a:p>
          <a:p>
            <a:pPr lvl="3"/>
            <a:r>
              <a:rPr lang="en-US" sz="2000" dirty="0" smtClean="0"/>
              <a:t>Commercial </a:t>
            </a:r>
            <a:r>
              <a:rPr lang="en-US" sz="2000" dirty="0" err="1" smtClean="0"/>
              <a:t>handline</a:t>
            </a:r>
            <a:r>
              <a:rPr lang="en-US" sz="2000" dirty="0" smtClean="0"/>
              <a:t> (2006 - 2013)</a:t>
            </a:r>
          </a:p>
          <a:p>
            <a:pPr lvl="3"/>
            <a:r>
              <a:rPr lang="en-US" sz="2000" dirty="0" smtClean="0"/>
              <a:t>Commercial longline </a:t>
            </a:r>
            <a:r>
              <a:rPr lang="en-US" sz="2000" dirty="0"/>
              <a:t>(</a:t>
            </a:r>
            <a:r>
              <a:rPr lang="en-US" sz="2000" dirty="0" smtClean="0"/>
              <a:t>2006 - 2013)</a:t>
            </a:r>
          </a:p>
          <a:p>
            <a:pPr lvl="2"/>
            <a:r>
              <a:rPr lang="en-US" sz="2000" dirty="0" smtClean="0"/>
              <a:t>FWRI At-Sea Observer Survey</a:t>
            </a:r>
          </a:p>
          <a:p>
            <a:pPr lvl="3"/>
            <a:r>
              <a:rPr lang="en-US" sz="2000" dirty="0" smtClean="0"/>
              <a:t>Charter (2010 - 2013)</a:t>
            </a:r>
          </a:p>
          <a:p>
            <a:pPr lvl="3"/>
            <a:r>
              <a:rPr lang="en-US" sz="2000" dirty="0" err="1" smtClean="0"/>
              <a:t>Headboat</a:t>
            </a:r>
            <a:r>
              <a:rPr lang="en-US" sz="2000" dirty="0" smtClean="0"/>
              <a:t> (2005 - 2007, 2009 - 2013)</a:t>
            </a:r>
            <a:endParaRPr lang="en-US" sz="2000" dirty="0"/>
          </a:p>
          <a:p>
            <a:pPr lvl="1"/>
            <a:r>
              <a:rPr lang="en-US" sz="2400" dirty="0" smtClean="0"/>
              <a:t>Fishery-independent surveys</a:t>
            </a:r>
          </a:p>
          <a:p>
            <a:pPr lvl="2"/>
            <a:r>
              <a:rPr lang="en-US" sz="2000" dirty="0" smtClean="0"/>
              <a:t>Video surveys (2008 – 2013)</a:t>
            </a:r>
          </a:p>
          <a:p>
            <a:pPr lvl="2"/>
            <a:r>
              <a:rPr lang="en-US" sz="2000" dirty="0" smtClean="0"/>
              <a:t>SEAMAP summer </a:t>
            </a:r>
            <a:r>
              <a:rPr lang="en-US" sz="2000" dirty="0" err="1" smtClean="0"/>
              <a:t>groundifsh</a:t>
            </a:r>
            <a:r>
              <a:rPr lang="en-US" sz="2000" dirty="0" smtClean="0"/>
              <a:t> survey (2008 - 2013)</a:t>
            </a:r>
          </a:p>
          <a:p>
            <a:pPr lvl="2"/>
            <a:r>
              <a:rPr lang="en-US" sz="2000" dirty="0" smtClean="0"/>
              <a:t>NMFS bottom longline survey (2001 - 2013)</a:t>
            </a:r>
          </a:p>
          <a:p>
            <a:pPr lvl="2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3435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050"/>
            <a:ext cx="8229600" cy="676014"/>
          </a:xfrm>
        </p:spPr>
        <p:txBody>
          <a:bodyPr/>
          <a:lstStyle/>
          <a:p>
            <a:r>
              <a:rPr lang="en-US" dirty="0" smtClean="0"/>
              <a:t>Length composition - discards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8" y="819930"/>
            <a:ext cx="3200400" cy="3200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285999" y="6450330"/>
            <a:ext cx="6400801" cy="502919"/>
          </a:xfrm>
        </p:spPr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6" y="819930"/>
            <a:ext cx="3200407" cy="32004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5" y="3745549"/>
            <a:ext cx="3200407" cy="32004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7" y="3745549"/>
            <a:ext cx="3200407" cy="32004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85875" y="1181100"/>
            <a:ext cx="1000124" cy="2352675"/>
          </a:xfrm>
          <a:prstGeom prst="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85999" y="1190625"/>
            <a:ext cx="1628776" cy="2352675"/>
          </a:xfrm>
          <a:prstGeom prst="rect">
            <a:avLst/>
          </a:prstGeom>
          <a:solidFill>
            <a:schemeClr val="accent4">
              <a:lumMod val="20000"/>
              <a:lumOff val="80000"/>
              <a:alpha val="2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400675" y="1181100"/>
            <a:ext cx="990600" cy="2352675"/>
          </a:xfrm>
          <a:prstGeom prst="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391275" y="1190625"/>
            <a:ext cx="1638300" cy="2352675"/>
          </a:xfrm>
          <a:prstGeom prst="rect">
            <a:avLst/>
          </a:prstGeom>
          <a:solidFill>
            <a:schemeClr val="accent4">
              <a:lumMod val="20000"/>
              <a:lumOff val="80000"/>
              <a:alpha val="2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381750" y="117991"/>
            <a:ext cx="381000" cy="20955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391275" y="460891"/>
            <a:ext cx="381000" cy="209550"/>
          </a:xfrm>
          <a:prstGeom prst="rect">
            <a:avLst/>
          </a:prstGeom>
          <a:solidFill>
            <a:schemeClr val="accent4">
              <a:lumMod val="20000"/>
              <a:lumOff val="80000"/>
              <a:alpha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858000" y="381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20 inch TL size limit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8000" y="381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18 inch TL size limit</a:t>
            </a:r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2609850" y="1466850"/>
            <a:ext cx="9525" cy="2076450"/>
          </a:xfrm>
          <a:prstGeom prst="line">
            <a:avLst/>
          </a:prstGeom>
          <a:ln w="22225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724650" y="1466850"/>
            <a:ext cx="0" cy="2076450"/>
          </a:xfrm>
          <a:prstGeom prst="line">
            <a:avLst/>
          </a:prstGeom>
          <a:ln w="22225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359723" y="854955"/>
            <a:ext cx="230975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Commercial </a:t>
            </a:r>
            <a:r>
              <a:rPr lang="en-US" sz="1600" dirty="0" err="1" smtClean="0"/>
              <a:t>Handline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5474524" y="854955"/>
            <a:ext cx="230975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Commercial Longline </a:t>
            </a:r>
            <a:endParaRPr lang="en-US" sz="16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6391275" y="822841"/>
            <a:ext cx="381000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858000" y="638175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IFQ program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59723" y="3769605"/>
            <a:ext cx="230975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Charter</a:t>
            </a:r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5474524" y="3769605"/>
            <a:ext cx="230975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Headboat</a:t>
            </a:r>
            <a:endParaRPr lang="en-US" sz="1600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1285875" y="2428875"/>
            <a:ext cx="1000124" cy="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295525" y="2609850"/>
            <a:ext cx="161925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410200" y="2295525"/>
            <a:ext cx="1000124" cy="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419850" y="2476500"/>
            <a:ext cx="161925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1285875" y="5493224"/>
            <a:ext cx="2628900" cy="6824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285875" y="4097655"/>
            <a:ext cx="2628900" cy="2352675"/>
          </a:xfrm>
          <a:prstGeom prst="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5416667" y="5365840"/>
            <a:ext cx="2628900" cy="6824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416667" y="4108159"/>
            <a:ext cx="2628900" cy="2352675"/>
          </a:xfrm>
          <a:prstGeom prst="rect">
            <a:avLst/>
          </a:prstGeom>
          <a:solidFill>
            <a:schemeClr val="accent1">
              <a:lumMod val="20000"/>
              <a:lumOff val="80000"/>
              <a:alpha val="20000"/>
            </a:schemeClr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79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Length composition – Fishery independent surveys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6108"/>
            <a:ext cx="3072390" cy="30723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805" y="1646108"/>
            <a:ext cx="3072390" cy="30723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610" y="1646108"/>
            <a:ext cx="3072390" cy="30723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6430" y="1292442"/>
            <a:ext cx="2553419" cy="64633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Combined video</a:t>
            </a:r>
          </a:p>
          <a:p>
            <a:pPr algn="ctr"/>
            <a:r>
              <a:rPr lang="en-US" dirty="0" smtClean="0"/>
              <a:t>20 – 100 cm FL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13340" y="1292442"/>
            <a:ext cx="2717321" cy="64633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SEAMAP summer </a:t>
            </a:r>
            <a:r>
              <a:rPr lang="en-US" dirty="0" err="1" smtClean="0"/>
              <a:t>groundfish</a:t>
            </a:r>
            <a:endParaRPr lang="en-US" dirty="0" smtClean="0"/>
          </a:p>
          <a:p>
            <a:pPr algn="ctr"/>
            <a:r>
              <a:rPr lang="en-US" dirty="0" smtClean="0"/>
              <a:t>0 – 80 cm FL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49145" y="1292442"/>
            <a:ext cx="2717321" cy="646331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NMFS bottom longline</a:t>
            </a:r>
          </a:p>
          <a:p>
            <a:pPr algn="ctr"/>
            <a:r>
              <a:rPr lang="en-US" dirty="0" smtClean="0"/>
              <a:t>30 – 90 cm FL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12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749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170" name="Picture 2" descr="C:\Users\meaghan.bryan\Desktop\_Assessments_SEDAR\RedGrouper_2015\AssessmentModels\Build_to_base\syr1986_t0shift_IndEqWgt0.3_DiscCV0.5_RemhPrior\Plots\data_plo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229" y="414456"/>
            <a:ext cx="6443543" cy="644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9178"/>
            <a:ext cx="8229600" cy="676014"/>
          </a:xfrm>
        </p:spPr>
        <p:txBody>
          <a:bodyPr/>
          <a:lstStyle/>
          <a:p>
            <a:r>
              <a:rPr lang="en-US" dirty="0" smtClean="0"/>
              <a:t>Data inputs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53819" y="1647645"/>
            <a:ext cx="232913" cy="1207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2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Combined video 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Standardization method</a:t>
            </a:r>
          </a:p>
          <a:p>
            <a:pPr lvl="1"/>
            <a:r>
              <a:rPr lang="en-US" sz="2400" dirty="0" smtClean="0"/>
              <a:t>Poisson sub-model for nonzero data</a:t>
            </a:r>
          </a:p>
          <a:p>
            <a:pPr lvl="1"/>
            <a:r>
              <a:rPr lang="en-US" sz="2400" dirty="0" smtClean="0"/>
              <a:t>Binomial sub-model for presence-absence data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361" y="4174757"/>
            <a:ext cx="4185639" cy="218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5086717" y="5046379"/>
            <a:ext cx="69011" cy="86264"/>
          </a:xfrm>
          <a:prstGeom prst="ellipse">
            <a:avLst/>
          </a:prstGeom>
          <a:solidFill>
            <a:srgbClr val="CC00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086717" y="5319543"/>
            <a:ext cx="69011" cy="86264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86717" y="5644463"/>
            <a:ext cx="69011" cy="86264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155728" y="4904845"/>
            <a:ext cx="1132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PC Lab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52860" y="5178009"/>
            <a:ext cx="1132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FWRI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9992" y="5502929"/>
            <a:ext cx="1132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SEAMAP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5363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Standardization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Delta-lognormal model (Lo </a:t>
            </a:r>
            <a:r>
              <a:rPr lang="en-US" sz="2800" i="1" dirty="0" smtClean="0"/>
              <a:t>et al.</a:t>
            </a:r>
            <a:r>
              <a:rPr lang="en-US" sz="2800" dirty="0" smtClean="0"/>
              <a:t>, 1992 )</a:t>
            </a:r>
          </a:p>
          <a:p>
            <a:pPr lvl="1"/>
            <a:r>
              <a:rPr lang="en-US" sz="2800" dirty="0" smtClean="0"/>
              <a:t>Commercial </a:t>
            </a:r>
            <a:r>
              <a:rPr lang="en-US" sz="2800" dirty="0" err="1" smtClean="0"/>
              <a:t>handline</a:t>
            </a:r>
            <a:endParaRPr lang="en-US" sz="2800" dirty="0" smtClean="0"/>
          </a:p>
          <a:p>
            <a:pPr lvl="1"/>
            <a:r>
              <a:rPr lang="en-US" sz="2800" dirty="0" smtClean="0"/>
              <a:t>Charter/Private</a:t>
            </a:r>
          </a:p>
          <a:p>
            <a:pPr lvl="1"/>
            <a:r>
              <a:rPr lang="en-US" sz="2800" dirty="0" err="1" smtClean="0"/>
              <a:t>Headboat</a:t>
            </a:r>
            <a:r>
              <a:rPr lang="en-US" sz="2800" dirty="0" smtClean="0"/>
              <a:t> </a:t>
            </a:r>
          </a:p>
          <a:p>
            <a:pPr lvl="1"/>
            <a:r>
              <a:rPr lang="en-US" sz="2800" dirty="0" smtClean="0"/>
              <a:t>SEAMAP summer </a:t>
            </a:r>
            <a:r>
              <a:rPr lang="en-US" sz="2800" dirty="0" err="1" smtClean="0"/>
              <a:t>groundfish</a:t>
            </a:r>
            <a:r>
              <a:rPr lang="en-US" sz="2800" dirty="0" smtClean="0"/>
              <a:t> survey</a:t>
            </a:r>
          </a:p>
          <a:p>
            <a:pPr lvl="1"/>
            <a:r>
              <a:rPr lang="en-US" sz="2800" dirty="0" smtClean="0"/>
              <a:t>NMFS bottom longline survey</a:t>
            </a:r>
          </a:p>
          <a:p>
            <a:r>
              <a:rPr lang="en-US" sz="2800" dirty="0" smtClean="0"/>
              <a:t>Lognormal model </a:t>
            </a:r>
          </a:p>
          <a:p>
            <a:pPr lvl="1"/>
            <a:r>
              <a:rPr lang="en-US" sz="3000" dirty="0" smtClean="0"/>
              <a:t>Commercial longline (high proportion of positive trips)</a:t>
            </a:r>
          </a:p>
          <a:p>
            <a:r>
              <a:rPr lang="en-US" sz="2800" dirty="0" smtClean="0"/>
              <a:t>Delta-Poisson model</a:t>
            </a:r>
          </a:p>
          <a:p>
            <a:pPr lvl="1"/>
            <a:r>
              <a:rPr lang="en-US" sz="3000" dirty="0" smtClean="0"/>
              <a:t>Combined video survey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3878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282" y="236460"/>
            <a:ext cx="4763685" cy="2859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472453"/>
              </p:ext>
            </p:extLst>
          </p:nvPr>
        </p:nvGraphicFramePr>
        <p:xfrm>
          <a:off x="124688" y="3107683"/>
          <a:ext cx="8894624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1828"/>
                <a:gridCol w="1111828"/>
                <a:gridCol w="1111828"/>
                <a:gridCol w="1111828"/>
                <a:gridCol w="1111828"/>
                <a:gridCol w="1111828"/>
                <a:gridCol w="1111828"/>
                <a:gridCol w="1111828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commHL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commLL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MRFSS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HB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Video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NMFS_BLL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SEAMAP_GF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commHL</a:t>
                      </a:r>
                      <a:endParaRPr lang="en-US" sz="1600" b="1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commLL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CBT_PR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HB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Video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NMFS-BLL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SEAMAP-GF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-0.80</a:t>
                      </a:r>
                    </a:p>
                  </a:txBody>
                  <a:tcPr marL="9525" marR="9525" marT="9525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-0.57</a:t>
                      </a:r>
                    </a:p>
                  </a:txBody>
                  <a:tcPr marL="9525" marR="9525" marT="9525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80018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Discard Fractions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293"/>
            <a:ext cx="8412480" cy="51477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Discard fractions from commercial observer data:</a:t>
            </a:r>
          </a:p>
          <a:p>
            <a:r>
              <a:rPr lang="en-US" dirty="0" smtClean="0"/>
              <a:t>LL: 		0.3-0.74	depending on strata	</a:t>
            </a:r>
          </a:p>
          <a:p>
            <a:r>
              <a:rPr lang="en-US" dirty="0" smtClean="0"/>
              <a:t>HL:		0.00-1.00 depending on strata</a:t>
            </a:r>
          </a:p>
          <a:p>
            <a:pPr>
              <a:buNone/>
            </a:pPr>
            <a:r>
              <a:rPr lang="en-US" dirty="0" smtClean="0"/>
              <a:t>Discard fractions calculated from annual recreational landings and discards estimates</a:t>
            </a:r>
          </a:p>
          <a:p>
            <a:r>
              <a:rPr lang="en-US" dirty="0" smtClean="0"/>
              <a:t>HB: 			0.88 mean annual fraction discarded</a:t>
            </a:r>
          </a:p>
          <a:p>
            <a:r>
              <a:rPr lang="en-US" dirty="0" smtClean="0"/>
              <a:t>CBT/PRI: 	0.31 mean annual fraction discarded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944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Commercial </a:t>
            </a:r>
          </a:p>
          <a:p>
            <a:pPr lvl="1"/>
            <a:r>
              <a:rPr lang="en-US" sz="2800" dirty="0" smtClean="0"/>
              <a:t>Fleets</a:t>
            </a:r>
            <a:endParaRPr lang="en-US" sz="2800" dirty="0"/>
          </a:p>
          <a:p>
            <a:pPr lvl="2"/>
            <a:r>
              <a:rPr lang="en-US" sz="2400" dirty="0" err="1"/>
              <a:t>Handline</a:t>
            </a:r>
            <a:r>
              <a:rPr lang="en-US" sz="2400" dirty="0"/>
              <a:t> (1986-2013)</a:t>
            </a:r>
          </a:p>
          <a:p>
            <a:pPr lvl="2"/>
            <a:r>
              <a:rPr lang="en-US" sz="2400" dirty="0"/>
              <a:t>Longline (1986-2013)</a:t>
            </a:r>
          </a:p>
          <a:p>
            <a:pPr lvl="2"/>
            <a:r>
              <a:rPr lang="en-US" sz="2400" dirty="0"/>
              <a:t>Trap (1986-2006</a:t>
            </a:r>
            <a:r>
              <a:rPr lang="en-US" sz="2400" dirty="0" smtClean="0"/>
              <a:t>)</a:t>
            </a:r>
            <a:endParaRPr lang="en-US" dirty="0" smtClean="0"/>
          </a:p>
          <a:p>
            <a:r>
              <a:rPr lang="en-US" dirty="0" smtClean="0"/>
              <a:t>Recreational</a:t>
            </a:r>
          </a:p>
          <a:p>
            <a:pPr lvl="1"/>
            <a:r>
              <a:rPr lang="en-US" sz="2800" dirty="0" smtClean="0"/>
              <a:t>Fleets</a:t>
            </a:r>
          </a:p>
          <a:p>
            <a:pPr lvl="2"/>
            <a:r>
              <a:rPr lang="en-US" sz="2400" dirty="0" smtClean="0"/>
              <a:t>Charter/Private: (1986 – 2013)</a:t>
            </a:r>
          </a:p>
          <a:p>
            <a:pPr lvl="2"/>
            <a:r>
              <a:rPr lang="en-US" sz="2400" dirty="0" err="1" smtClean="0"/>
              <a:t>Headboat</a:t>
            </a:r>
            <a:r>
              <a:rPr lang="en-US" sz="2400" dirty="0" smtClean="0"/>
              <a:t>: (1986 – 2013)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449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landings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Data Sources</a:t>
            </a:r>
          </a:p>
          <a:p>
            <a:pPr lvl="1"/>
            <a:r>
              <a:rPr lang="en-US" sz="2800" dirty="0" smtClean="0"/>
              <a:t>Accumulated landings system (ALS)</a:t>
            </a:r>
          </a:p>
          <a:p>
            <a:pPr lvl="1"/>
            <a:r>
              <a:rPr lang="en-US" sz="2800" dirty="0" smtClean="0"/>
              <a:t>Florida trip ticket</a:t>
            </a:r>
          </a:p>
          <a:p>
            <a:pPr lvl="2"/>
            <a:r>
              <a:rPr lang="en-US" sz="2400" dirty="0" smtClean="0"/>
              <a:t>Florida landings</a:t>
            </a:r>
          </a:p>
          <a:p>
            <a:pPr lvl="1"/>
            <a:r>
              <a:rPr lang="en-US" dirty="0" smtClean="0"/>
              <a:t>Individual Fishing Quota (IFQ) </a:t>
            </a:r>
            <a:r>
              <a:rPr lang="en-US" dirty="0" smtClean="0"/>
              <a:t>Program</a:t>
            </a:r>
          </a:p>
          <a:p>
            <a:pPr lvl="2"/>
            <a:r>
              <a:rPr lang="en-US" dirty="0" smtClean="0"/>
              <a:t>Landings in IFQ years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457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Mean annual commercial trips by area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1199326"/>
            <a:ext cx="706755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71138" y="1328468"/>
            <a:ext cx="119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1993-1998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33026" y="1328468"/>
            <a:ext cx="119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1999-2004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71138" y="3870385"/>
            <a:ext cx="119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2005-2009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733026" y="3870385"/>
            <a:ext cx="119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2010-2013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22557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annual commercial landings by area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41" y="1152332"/>
            <a:ext cx="70294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4878" y="1259460"/>
            <a:ext cx="119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1993-1998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46766" y="1259460"/>
            <a:ext cx="119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1999-2004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84878" y="3801377"/>
            <a:ext cx="119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2005-2009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646766" y="3801377"/>
            <a:ext cx="119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2010-2013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20889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landings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21851"/>
            <a:ext cx="8229600" cy="1966805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Longline predominant fishery followed by </a:t>
            </a:r>
            <a:r>
              <a:rPr lang="en-US" sz="2400" dirty="0" err="1" smtClean="0"/>
              <a:t>handline</a:t>
            </a:r>
            <a:r>
              <a:rPr lang="en-US" sz="2400" dirty="0" smtClean="0"/>
              <a:t> and trap</a:t>
            </a:r>
          </a:p>
          <a:p>
            <a:pPr lvl="1"/>
            <a:r>
              <a:rPr lang="en-US" sz="2000" dirty="0" smtClean="0"/>
              <a:t>Longline and </a:t>
            </a:r>
            <a:r>
              <a:rPr lang="en-US" sz="2000" dirty="0" err="1" smtClean="0"/>
              <a:t>handline</a:t>
            </a:r>
            <a:r>
              <a:rPr lang="en-US" sz="2000" dirty="0" smtClean="0"/>
              <a:t> landings similar at start and end of time-series</a:t>
            </a:r>
          </a:p>
          <a:p>
            <a:pPr lvl="1"/>
            <a:r>
              <a:rPr lang="en-US" sz="2000" dirty="0" smtClean="0"/>
              <a:t>Longline landings ~2x greater than </a:t>
            </a:r>
            <a:r>
              <a:rPr lang="en-US" sz="2000" dirty="0" err="1" smtClean="0"/>
              <a:t>handline</a:t>
            </a:r>
            <a:r>
              <a:rPr lang="en-US" sz="2000" dirty="0" smtClean="0"/>
              <a:t> between 1993 and 2005</a:t>
            </a:r>
          </a:p>
          <a:p>
            <a:r>
              <a:rPr lang="en-US" sz="2400" dirty="0" smtClean="0"/>
              <a:t>Trap landings drop to zero after 2006</a:t>
            </a:r>
          </a:p>
          <a:p>
            <a:pPr lvl="1"/>
            <a:r>
              <a:rPr lang="en-US" sz="2000" dirty="0" smtClean="0"/>
              <a:t>Outlawed fishing practice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047" y="1052018"/>
            <a:ext cx="5329907" cy="321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498569"/>
      </p:ext>
    </p:extLst>
  </p:cSld>
  <p:clrMapOvr>
    <a:masterClrMapping/>
  </p:clrMapOvr>
</p:sld>
</file>

<file path=ppt/theme/theme1.xml><?xml version="1.0" encoding="utf-8"?>
<a:theme xmlns:a="http://schemas.openxmlformats.org/drawingml/2006/main" name="NOAA Fisheries Content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OAA Divider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NOAA Title Option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8856</TotalTime>
  <Words>2522</Words>
  <Application>Microsoft Office PowerPoint</Application>
  <PresentationFormat>On-screen Show (4:3)</PresentationFormat>
  <Paragraphs>549</Paragraphs>
  <Slides>43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NOAA Fisheries Content Slides</vt:lpstr>
      <vt:lpstr>NOAA Divider Slides</vt:lpstr>
      <vt:lpstr>NOAA Title Options</vt:lpstr>
      <vt:lpstr>SEDAR 42: US Gulf of Mexico Red grouper assessment  </vt:lpstr>
      <vt:lpstr>SEDAR 42 Red Grouper Assessment</vt:lpstr>
      <vt:lpstr>Data inputs</vt:lpstr>
      <vt:lpstr>Data inputs </vt:lpstr>
      <vt:lpstr>Landings</vt:lpstr>
      <vt:lpstr>Commercial landings</vt:lpstr>
      <vt:lpstr>Mean annual commercial trips by area</vt:lpstr>
      <vt:lpstr>Mean annual commercial landings by area</vt:lpstr>
      <vt:lpstr>Commercial landings</vt:lpstr>
      <vt:lpstr>Recreational landings</vt:lpstr>
      <vt:lpstr>Recreational landings</vt:lpstr>
      <vt:lpstr>Commercial and recreational landings</vt:lpstr>
      <vt:lpstr>Discards</vt:lpstr>
      <vt:lpstr>Commercial Trap Discards (1990-2006)</vt:lpstr>
      <vt:lpstr>Preliminary estimates based on SEDAR update Commercial HL and LL Discards (1993-2013)</vt:lpstr>
      <vt:lpstr>Preliminary estimates based on SEDAR update Commercial HL and LL Discards (1993-2013)</vt:lpstr>
      <vt:lpstr>Preliminary estimates based on SEDAR update Commercial HL and LL Discards (1993-2013)</vt:lpstr>
      <vt:lpstr>Commercial HL and LL Discards (1993-2013)</vt:lpstr>
      <vt:lpstr>Commercial HL and LL Discards (1993-2013)</vt:lpstr>
      <vt:lpstr>Commercial HL and LL Discards (1993-2013) Compared to 2009 SEDAR Estimates (1993-2008)</vt:lpstr>
      <vt:lpstr>Commercial discards</vt:lpstr>
      <vt:lpstr>Recreational Charter/Private Discards (1986-2013)</vt:lpstr>
      <vt:lpstr>Recreational Headboat Discards (1986-2013)</vt:lpstr>
      <vt:lpstr>Recreational Discards</vt:lpstr>
      <vt:lpstr>Discards </vt:lpstr>
      <vt:lpstr>Discard Mortality</vt:lpstr>
      <vt:lpstr>Indices of abundance</vt:lpstr>
      <vt:lpstr>Indices of abundance</vt:lpstr>
      <vt:lpstr>Fishery-dependent indices</vt:lpstr>
      <vt:lpstr>Indices</vt:lpstr>
      <vt:lpstr>Fishery-independent indices</vt:lpstr>
      <vt:lpstr>Indices</vt:lpstr>
      <vt:lpstr>Age composition</vt:lpstr>
      <vt:lpstr>Age composition</vt:lpstr>
      <vt:lpstr>Age composition</vt:lpstr>
      <vt:lpstr>Length composition</vt:lpstr>
      <vt:lpstr>Length composition - discards</vt:lpstr>
      <vt:lpstr>Length composition – Fishery independent surveys</vt:lpstr>
      <vt:lpstr>EXTRA SLIDES</vt:lpstr>
      <vt:lpstr>Combined video index</vt:lpstr>
      <vt:lpstr>Standardization methods</vt:lpstr>
      <vt:lpstr>Indices</vt:lpstr>
      <vt:lpstr>Discard Fractions</vt:lpstr>
    </vt:vector>
  </TitlesOfParts>
  <Company>Janin/Cliff Design,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Durham</dc:creator>
  <cp:lastModifiedBy>Meaghan D. Bryan</cp:lastModifiedBy>
  <cp:revision>551</cp:revision>
  <dcterms:created xsi:type="dcterms:W3CDTF">2012-07-23T20:47:30Z</dcterms:created>
  <dcterms:modified xsi:type="dcterms:W3CDTF">2015-07-14T01:35:58Z</dcterms:modified>
</cp:coreProperties>
</file>