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29"/>
  </p:notesMasterIdLst>
  <p:handoutMasterIdLst>
    <p:handoutMasterId r:id="rId30"/>
  </p:handoutMasterIdLst>
  <p:sldIdLst>
    <p:sldId id="265" r:id="rId4"/>
    <p:sldId id="527" r:id="rId5"/>
    <p:sldId id="528" r:id="rId6"/>
    <p:sldId id="529" r:id="rId7"/>
    <p:sldId id="530" r:id="rId8"/>
    <p:sldId id="533" r:id="rId9"/>
    <p:sldId id="532" r:id="rId10"/>
    <p:sldId id="521" r:id="rId11"/>
    <p:sldId id="522" r:id="rId12"/>
    <p:sldId id="523" r:id="rId13"/>
    <p:sldId id="492" r:id="rId14"/>
    <p:sldId id="534" r:id="rId15"/>
    <p:sldId id="535" r:id="rId16"/>
    <p:sldId id="537" r:id="rId17"/>
    <p:sldId id="536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1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7FF"/>
    <a:srgbClr val="CC0099"/>
    <a:srgbClr val="FF33CC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09" autoAdjust="0"/>
  </p:normalViewPr>
  <p:slideViewPr>
    <p:cSldViewPr snapToGrid="0" snapToObjects="1">
      <p:cViewPr>
        <p:scale>
          <a:sx n="60" d="100"/>
          <a:sy n="60" d="100"/>
        </p:scale>
        <p:origin x="-1680" y="-7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by the life history</a:t>
            </a:r>
            <a:r>
              <a:rPr lang="en-US" baseline="0" dirty="0" smtClean="0"/>
              <a:t> work group given that there has been a lack of data indicating that there is mixing between red grouper in the GOM and Atlantic.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</a:t>
            </a:r>
            <a:r>
              <a:rPr lang="en-US" baseline="0" dirty="0" smtClean="0"/>
              <a:t> been a series of assessments since 1991 using various assessment methods and model improvements to the assessment process over time.  </a:t>
            </a:r>
          </a:p>
          <a:p>
            <a:r>
              <a:rPr lang="en-US" baseline="0" dirty="0" smtClean="0"/>
              <a:t>Assessments between 1999 and 2009 used a forward projecting catch-at-age model called the Age Structured Assessment Program or ASAP for short.  </a:t>
            </a:r>
          </a:p>
          <a:p>
            <a:r>
              <a:rPr lang="en-US" baseline="0" dirty="0" smtClean="0"/>
              <a:t>In 1999, the red grouper stock was considered to be overfished and experiencing overfishing.</a:t>
            </a:r>
          </a:p>
          <a:p>
            <a:r>
              <a:rPr lang="en-US" baseline="0" dirty="0" smtClean="0"/>
              <a:t>In 2006, the stock status improved and in 2009, the stock status was similar to 2006.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squares</a:t>
            </a:r>
            <a:r>
              <a:rPr lang="en-US" baseline="0" dirty="0" smtClean="0"/>
              <a:t> are years with end of year closures: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: 8Nov1990, 15Nov2004, 10Oct2005</a:t>
            </a:r>
          </a:p>
          <a:p>
            <a:r>
              <a:rPr lang="en-US" baseline="0" dirty="0" smtClean="0"/>
              <a:t>	Rec: 1Nov2005</a:t>
            </a:r>
          </a:p>
          <a:p>
            <a:r>
              <a:rPr lang="en-US" baseline="0" dirty="0" smtClean="0"/>
              <a:t>Seasonal Closures for reproduction: 2/15 – 3/14, then 2/1 – 3/31</a:t>
            </a:r>
          </a:p>
          <a:p>
            <a:r>
              <a:rPr lang="en-US" baseline="0" dirty="0" smtClean="0"/>
              <a:t>Quotas have been stable since their implementation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SEDAR 42: US Gulf of Mexico Red grouper assessment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Workshop</a:t>
            </a:r>
          </a:p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SEFSC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14 - 16, 2015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" y="4282303"/>
            <a:ext cx="2916621" cy="21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 Red Grouper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355666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Seasonal Closures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Quotas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Comm. IFQs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Size Limits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Bag Limits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79576"/>
            <a:ext cx="5138099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341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SEDAR 42 Red Grouper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Continuity model (</a:t>
            </a:r>
            <a:r>
              <a:rPr lang="en-US" dirty="0" err="1" smtClean="0"/>
              <a:t>psuedo</a:t>
            </a:r>
            <a:r>
              <a:rPr lang="en-US" dirty="0" smtClean="0"/>
              <a:t>-continuity)</a:t>
            </a:r>
          </a:p>
          <a:p>
            <a:r>
              <a:rPr lang="en-US" dirty="0" smtClean="0"/>
              <a:t>Data inputs</a:t>
            </a:r>
          </a:p>
          <a:p>
            <a:r>
              <a:rPr lang="en-US" dirty="0" smtClean="0"/>
              <a:t>Assessment </a:t>
            </a:r>
            <a:r>
              <a:rPr lang="en-US" dirty="0"/>
              <a:t>model </a:t>
            </a:r>
            <a:r>
              <a:rPr lang="en-US" dirty="0" smtClean="0"/>
              <a:t>configuration</a:t>
            </a:r>
          </a:p>
          <a:p>
            <a:r>
              <a:rPr lang="en-US" dirty="0" smtClean="0"/>
              <a:t>Model </a:t>
            </a:r>
            <a:r>
              <a:rPr lang="en-US" dirty="0"/>
              <a:t>fit to data</a:t>
            </a:r>
          </a:p>
          <a:p>
            <a:r>
              <a:rPr lang="en-US" dirty="0"/>
              <a:t>Model diagnostics</a:t>
            </a:r>
          </a:p>
          <a:p>
            <a:r>
              <a:rPr lang="en-US" dirty="0"/>
              <a:t>Stock status determination</a:t>
            </a:r>
          </a:p>
          <a:p>
            <a:r>
              <a:rPr lang="en-US" dirty="0"/>
              <a:t>Projections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3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Red grouper benchmark assessment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596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2015 benchmark will use Stock Synthesis (Methot and Wetzel 2013) as the assessment modeling platform</a:t>
            </a:r>
          </a:p>
          <a:p>
            <a:pPr lvl="1"/>
            <a:r>
              <a:rPr lang="en-US" smtClean="0"/>
              <a:t>Integrated assessment model</a:t>
            </a:r>
          </a:p>
          <a:p>
            <a:pPr lvl="1"/>
            <a:r>
              <a:rPr lang="en-US" smtClean="0"/>
              <a:t>Statistical catch-at-age model</a:t>
            </a:r>
          </a:p>
          <a:p>
            <a:r>
              <a:rPr lang="en-US" smtClean="0"/>
              <a:t>SEDAR 12 and 2009/2010 update assessment used Age Structured Assessment Program (Legault and Restrepo) </a:t>
            </a:r>
          </a:p>
          <a:p>
            <a:pPr lvl="1"/>
            <a:r>
              <a:rPr lang="en-US" smtClean="0"/>
              <a:t>Forward projecting statistical catch-at-age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/>
          <a:lstStyle/>
          <a:p>
            <a:r>
              <a:rPr lang="en-US" dirty="0" smtClean="0"/>
              <a:t>Continuity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 smtClean="0"/>
              <a:t>Create an SS model that is similar to the ASAP model used previously using the same data as the 2009/2010 update assessment</a:t>
            </a:r>
          </a:p>
          <a:p>
            <a:r>
              <a:rPr lang="en-US" dirty="0" smtClean="0"/>
              <a:t>Goal is to demonstrate that ASAP and SS produce similar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0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4310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ASAP configuration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53848"/>
            <a:ext cx="8229600" cy="5701232"/>
          </a:xfrm>
        </p:spPr>
        <p:txBody>
          <a:bodyPr>
            <a:noAutofit/>
          </a:bodyPr>
          <a:lstStyle/>
          <a:p>
            <a:r>
              <a:rPr lang="en-US" sz="2400" dirty="0" smtClean="0"/>
              <a:t>Four fleets with landings and dead discards</a:t>
            </a:r>
          </a:p>
          <a:p>
            <a:pPr lvl="1"/>
            <a:r>
              <a:rPr lang="en-US" sz="2400" dirty="0" smtClean="0"/>
              <a:t>Commercial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: 1986 - 2008</a:t>
            </a:r>
          </a:p>
          <a:p>
            <a:pPr lvl="1"/>
            <a:r>
              <a:rPr lang="en-US" sz="2400" dirty="0" smtClean="0"/>
              <a:t>Commercial longline: 1986 - 2008	</a:t>
            </a:r>
          </a:p>
          <a:p>
            <a:pPr lvl="1"/>
            <a:r>
              <a:rPr lang="en-US" sz="2400" dirty="0" smtClean="0"/>
              <a:t>Commercial trap: 1986 - 2006</a:t>
            </a:r>
          </a:p>
          <a:p>
            <a:pPr lvl="1"/>
            <a:r>
              <a:rPr lang="en-US" sz="2400" dirty="0" smtClean="0"/>
              <a:t>Recreational: 1986 -2008 </a:t>
            </a:r>
          </a:p>
          <a:p>
            <a:r>
              <a:rPr lang="en-US" sz="2400" dirty="0" smtClean="0"/>
              <a:t>Six </a:t>
            </a:r>
            <a:r>
              <a:rPr lang="en-US" sz="2400" dirty="0"/>
              <a:t>indices of abundance </a:t>
            </a:r>
          </a:p>
          <a:p>
            <a:pPr lvl="1"/>
            <a:r>
              <a:rPr lang="en-US" sz="2400" dirty="0" smtClean="0"/>
              <a:t>Fishery dependent: commercial </a:t>
            </a:r>
            <a:r>
              <a:rPr lang="en-US" sz="2400" dirty="0" err="1"/>
              <a:t>handline</a:t>
            </a:r>
            <a:r>
              <a:rPr lang="en-US" sz="2400" dirty="0"/>
              <a:t>, commercial longline, MRFSS, </a:t>
            </a:r>
            <a:r>
              <a:rPr lang="en-US" sz="2400" dirty="0" err="1"/>
              <a:t>headboat</a:t>
            </a:r>
            <a:r>
              <a:rPr lang="en-US" sz="2400" dirty="0"/>
              <a:t> (1986-1990), </a:t>
            </a:r>
            <a:r>
              <a:rPr lang="en-US" sz="2400" dirty="0" err="1"/>
              <a:t>headboat</a:t>
            </a:r>
            <a:r>
              <a:rPr lang="en-US" sz="2400" dirty="0"/>
              <a:t> (</a:t>
            </a:r>
            <a:r>
              <a:rPr lang="en-US" sz="2400" dirty="0" smtClean="0"/>
              <a:t>1990-2008)</a:t>
            </a:r>
          </a:p>
          <a:p>
            <a:pPr lvl="1"/>
            <a:r>
              <a:rPr lang="en-US" sz="2400" dirty="0" smtClean="0"/>
              <a:t>Fishery independent: SEAMAP video (1993-1997, 2002, 2004-8)</a:t>
            </a:r>
          </a:p>
          <a:p>
            <a:r>
              <a:rPr lang="en-US" sz="2400" dirty="0" smtClean="0"/>
              <a:t>Age composition for all fleets</a:t>
            </a:r>
          </a:p>
          <a:p>
            <a:pPr lvl="1"/>
            <a:r>
              <a:rPr lang="en-US" sz="2400" dirty="0" smtClean="0"/>
              <a:t>Direct </a:t>
            </a:r>
            <a:r>
              <a:rPr lang="en-US" sz="2400" dirty="0"/>
              <a:t>age composition data for landings</a:t>
            </a:r>
          </a:p>
          <a:p>
            <a:r>
              <a:rPr lang="en-US" sz="2400" dirty="0" smtClean="0"/>
              <a:t>Ages 1 – 20, age-1 recruits (Beverton-Holt), age-20 = plus group</a:t>
            </a:r>
          </a:p>
          <a:p>
            <a:r>
              <a:rPr lang="en-US" sz="2400" dirty="0" smtClean="0"/>
              <a:t>Episodic natural mortality in 2005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67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/>
          <a:lstStyle/>
          <a:p>
            <a:r>
              <a:rPr lang="en-US" dirty="0" smtClean="0"/>
              <a:t>SS continuity model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 smtClean="0"/>
              <a:t>Same configuration as ASAP</a:t>
            </a:r>
          </a:p>
          <a:p>
            <a:pPr lvl="1"/>
            <a:r>
              <a:rPr lang="en-US" dirty="0" smtClean="0"/>
              <a:t>Continuity </a:t>
            </a:r>
          </a:p>
          <a:p>
            <a:pPr lvl="2"/>
            <a:r>
              <a:rPr lang="en-US" dirty="0" smtClean="0"/>
              <a:t>Natural mortality, growth, fecundity, selectivity, retention and stock-recruitment parameters fixed</a:t>
            </a:r>
          </a:p>
          <a:p>
            <a:pPr lvl="1"/>
            <a:r>
              <a:rPr lang="en-US" dirty="0" err="1" smtClean="0"/>
              <a:t>Cont_SelEst</a:t>
            </a:r>
            <a:endParaRPr lang="en-US" dirty="0"/>
          </a:p>
          <a:p>
            <a:pPr lvl="2"/>
            <a:r>
              <a:rPr lang="en-US" dirty="0" smtClean="0"/>
              <a:t>Natural </a:t>
            </a:r>
            <a:r>
              <a:rPr lang="en-US" dirty="0"/>
              <a:t>mortality, growth, </a:t>
            </a:r>
            <a:r>
              <a:rPr lang="en-US" dirty="0" smtClean="0"/>
              <a:t>fecundity, and retention parameters fixed</a:t>
            </a:r>
          </a:p>
          <a:p>
            <a:pPr lvl="2"/>
            <a:r>
              <a:rPr lang="en-US" dirty="0" smtClean="0"/>
              <a:t>Ro and selectivity parameters estimated</a:t>
            </a:r>
          </a:p>
        </p:txBody>
      </p:sp>
    </p:spTree>
    <p:extLst>
      <p:ext uri="{BB962C8B-B14F-4D97-AF65-F5344CB8AC3E}">
        <p14:creationId xmlns:p14="http://schemas.microsoft.com/office/powerpoint/2010/main" val="272156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Biology</a:t>
            </a:r>
            <a:endParaRPr lang="en-US" sz="32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" y="3821422"/>
            <a:ext cx="4645888" cy="30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07" y="818880"/>
            <a:ext cx="4625993" cy="30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880"/>
            <a:ext cx="4648581" cy="30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7" y="3821422"/>
            <a:ext cx="4716609" cy="30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4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Selectivity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643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SS input based on ASAP </a:t>
            </a:r>
            <a:r>
              <a:rPr lang="en-US" sz="2400" dirty="0"/>
              <a:t>estimated curves</a:t>
            </a:r>
          </a:p>
          <a:p>
            <a:pPr lvl="1"/>
            <a:r>
              <a:rPr lang="en-US" sz="2000" dirty="0"/>
              <a:t>Random walk 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7550" y="1633457"/>
            <a:ext cx="8428901" cy="5224543"/>
            <a:chOff x="518624" y="1633457"/>
            <a:chExt cx="8428901" cy="52245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24" y="1637731"/>
              <a:ext cx="4230109" cy="259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040" y="1633457"/>
              <a:ext cx="4212485" cy="253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24" y="4319934"/>
              <a:ext cx="4212485" cy="253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040" y="4319934"/>
              <a:ext cx="4212485" cy="253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1799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Selectivity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643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SS input based on ASAP </a:t>
            </a:r>
            <a:r>
              <a:rPr lang="en-US" sz="2400" dirty="0"/>
              <a:t>estimated curves</a:t>
            </a:r>
          </a:p>
          <a:p>
            <a:pPr lvl="1"/>
            <a:r>
              <a:rPr lang="en-US" sz="2000" dirty="0" smtClean="0"/>
              <a:t>Logistic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62" y="1801503"/>
            <a:ext cx="5172876" cy="31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8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Group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830" y="1133214"/>
            <a:ext cx="4712970" cy="214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Grouper: </a:t>
            </a:r>
            <a:r>
              <a:rPr lang="en-US" i="1" dirty="0" err="1" smtClean="0"/>
              <a:t>Epinephelus</a:t>
            </a:r>
            <a:r>
              <a:rPr lang="en-US" i="1" dirty="0" smtClean="0"/>
              <a:t> </a:t>
            </a:r>
            <a:r>
              <a:rPr lang="en-US" i="1" dirty="0" err="1" smtClean="0"/>
              <a:t>morio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28950"/>
            <a:ext cx="8229600" cy="31615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Physical Description:</a:t>
            </a:r>
          </a:p>
          <a:p>
            <a:r>
              <a:rPr lang="en-US" dirty="0" smtClean="0"/>
              <a:t>Color brownish red</a:t>
            </a:r>
          </a:p>
          <a:p>
            <a:r>
              <a:rPr lang="en-US" dirty="0" smtClean="0"/>
              <a:t>Blotches on sides in unorganized pattern</a:t>
            </a:r>
          </a:p>
          <a:p>
            <a:r>
              <a:rPr lang="en-US" dirty="0" smtClean="0"/>
              <a:t>Pectoral fins longer than pelvic fins; squared off tail</a:t>
            </a:r>
          </a:p>
          <a:p>
            <a:r>
              <a:rPr lang="en-US" dirty="0" smtClean="0"/>
              <a:t>Black dots around the eyes</a:t>
            </a:r>
          </a:p>
          <a:p>
            <a:r>
              <a:rPr lang="en-US" dirty="0" smtClean="0"/>
              <a:t>Sloped, straight line of their spiny dorsal fin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Retention – commercial fleets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73894"/>
            <a:ext cx="8229600" cy="16216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1986 – 1989 : Assumed 100% retention (i.e., no discards)</a:t>
            </a:r>
          </a:p>
          <a:p>
            <a:r>
              <a:rPr lang="en-US" sz="2000" dirty="0" smtClean="0"/>
              <a:t>ASAP – time varying retention for 1990 - 2008</a:t>
            </a:r>
          </a:p>
          <a:p>
            <a:r>
              <a:rPr lang="en-US" sz="2000" dirty="0" smtClean="0"/>
              <a:t>SS input – Average relationship for 1990 - 2008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53092"/>
            <a:ext cx="4121264" cy="24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99" y="1852620"/>
            <a:ext cx="4272926" cy="24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91835"/>
            <a:ext cx="4266332" cy="24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13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Retention – recreational fleet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retention functions</a:t>
            </a:r>
          </a:p>
          <a:p>
            <a:pPr lvl="1"/>
            <a:r>
              <a:rPr lang="en-US" sz="2400" dirty="0" smtClean="0"/>
              <a:t>1986 – 1989: Before 20 inch size limit</a:t>
            </a:r>
          </a:p>
          <a:p>
            <a:pPr lvl="1"/>
            <a:r>
              <a:rPr lang="en-US" sz="2400" dirty="0" smtClean="0"/>
              <a:t>1990 -2008: 20 inch size limit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5" y="2667000"/>
            <a:ext cx="418565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5" y="2667000"/>
            <a:ext cx="418565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929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/>
          <a:lstStyle/>
          <a:p>
            <a:r>
              <a:rPr lang="en-US" dirty="0" smtClean="0"/>
              <a:t>Results – Spawning Stock Biomass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480"/>
            <a:ext cx="9144000" cy="530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49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2350"/>
            <a:ext cx="8229600" cy="676014"/>
          </a:xfrm>
        </p:spPr>
        <p:txBody>
          <a:bodyPr/>
          <a:lstStyle/>
          <a:p>
            <a:r>
              <a:rPr lang="en-US" dirty="0" smtClean="0"/>
              <a:t>Results – Stock status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6" y="1105941"/>
            <a:ext cx="8455640" cy="48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3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 smtClean="0"/>
              <a:t>SS and ASAP produce similar results</a:t>
            </a:r>
          </a:p>
          <a:p>
            <a:pPr lvl="1"/>
            <a:r>
              <a:rPr lang="en-US" dirty="0" smtClean="0"/>
              <a:t>Provides similar management advice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806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4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Grouper: </a:t>
            </a:r>
            <a:r>
              <a:rPr lang="en-US" i="1" dirty="0" err="1" smtClean="0"/>
              <a:t>Epinephelus</a:t>
            </a:r>
            <a:r>
              <a:rPr lang="en-US" i="1" dirty="0" smtClean="0"/>
              <a:t> </a:t>
            </a:r>
            <a:r>
              <a:rPr lang="en-US" i="1" dirty="0" err="1" smtClean="0"/>
              <a:t>morio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617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Distribution:</a:t>
            </a:r>
          </a:p>
          <a:p>
            <a:r>
              <a:rPr lang="en-US" dirty="0" smtClean="0"/>
              <a:t>Found North Carolina to Brazil, including Gulf of Mexico (GOM) and the Caribbean</a:t>
            </a:r>
          </a:p>
          <a:p>
            <a:r>
              <a:rPr lang="en-US" dirty="0" smtClean="0"/>
              <a:t>Most abundant along FL east and west coasts, and throughout GOM</a:t>
            </a:r>
          </a:p>
          <a:p>
            <a:r>
              <a:rPr lang="en-US" dirty="0" smtClean="0"/>
              <a:t>Bottom dwelling fish associated with hard bottoms</a:t>
            </a:r>
          </a:p>
          <a:p>
            <a:r>
              <a:rPr lang="en-US" dirty="0" smtClean="0"/>
              <a:t>Juveniles are found offshore along with adults greater than 6 years old</a:t>
            </a:r>
          </a:p>
          <a:p>
            <a:pPr lvl="1"/>
            <a:r>
              <a:rPr lang="en-US" dirty="0" smtClean="0"/>
              <a:t>Fish from 1 to 6 years occupy </a:t>
            </a:r>
            <a:r>
              <a:rPr lang="en-US" dirty="0" err="1" smtClean="0"/>
              <a:t>nearshore</a:t>
            </a:r>
            <a:r>
              <a:rPr lang="en-US" dirty="0" smtClean="0"/>
              <a:t> reefs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Grouper: </a:t>
            </a:r>
            <a:r>
              <a:rPr lang="en-US" i="1" dirty="0" err="1" smtClean="0"/>
              <a:t>Epinephelus</a:t>
            </a:r>
            <a:r>
              <a:rPr lang="en-US" i="1" dirty="0" smtClean="0"/>
              <a:t> </a:t>
            </a:r>
            <a:r>
              <a:rPr lang="en-US" i="1" dirty="0" err="1" smtClean="0"/>
              <a:t>morio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7617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Biology:</a:t>
            </a:r>
          </a:p>
          <a:p>
            <a:r>
              <a:rPr lang="en-US" dirty="0" err="1" smtClean="0"/>
              <a:t>Protogynous</a:t>
            </a:r>
            <a:r>
              <a:rPr lang="en-US" dirty="0" smtClean="0"/>
              <a:t> hermaphrodite (females becoming males as they age)</a:t>
            </a:r>
          </a:p>
          <a:p>
            <a:r>
              <a:rPr lang="en-US" dirty="0" smtClean="0"/>
              <a:t>Spawns in April and May</a:t>
            </a:r>
          </a:p>
          <a:p>
            <a:pPr lvl="1"/>
            <a:r>
              <a:rPr lang="en-US" dirty="0" smtClean="0"/>
              <a:t>Peak mid-May</a:t>
            </a:r>
          </a:p>
          <a:p>
            <a:pPr lvl="1"/>
            <a:r>
              <a:rPr lang="en-US" dirty="0" smtClean="0"/>
              <a:t>Harems</a:t>
            </a:r>
          </a:p>
          <a:p>
            <a:r>
              <a:rPr lang="en-US" dirty="0" smtClean="0"/>
              <a:t>Lifespan</a:t>
            </a:r>
            <a:r>
              <a:rPr lang="en-US" dirty="0"/>
              <a:t> </a:t>
            </a:r>
            <a:r>
              <a:rPr lang="en-US" dirty="0" smtClean="0"/>
              <a:t>at least 25</a:t>
            </a:r>
            <a:r>
              <a:rPr lang="en-US" dirty="0" smtClean="0"/>
              <a:t> </a:t>
            </a:r>
            <a:r>
              <a:rPr lang="en-US" dirty="0" smtClean="0"/>
              <a:t>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species in the Gulf of Mexico, particularly in West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238750"/>
            <a:ext cx="8686800" cy="1116330"/>
          </a:xfrm>
        </p:spPr>
        <p:txBody>
          <a:bodyPr>
            <a:normAutofit/>
          </a:bodyPr>
          <a:lstStyle/>
          <a:p>
            <a:r>
              <a:rPr lang="en-US" dirty="0" smtClean="0"/>
              <a:t>In West FL, 2003-2012: Red Grouper made up 25% of total revenue without shellfish (9% of total revenue).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62100"/>
            <a:ext cx="6648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Stock/Management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76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Gulf of Mexico stock is separated from the South Atlantic at council boundary line</a:t>
            </a:r>
          </a:p>
          <a:p>
            <a:pPr lvl="1"/>
            <a:r>
              <a:rPr lang="en-US" sz="2800" dirty="0"/>
              <a:t>Boundary – U.S. Highway 1 in the Florida Keys</a:t>
            </a:r>
          </a:p>
          <a:p>
            <a:pPr lvl="1"/>
            <a:r>
              <a:rPr lang="en-US" sz="2800" dirty="0"/>
              <a:t>Following same recommendation as SEDAR 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43" y="3101339"/>
            <a:ext cx="4609114" cy="32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3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1991 – Catch curve analysis and per recruit analyses	</a:t>
            </a:r>
          </a:p>
          <a:p>
            <a:pPr lvl="1"/>
            <a:r>
              <a:rPr lang="en-US" sz="2800" dirty="0" smtClean="0"/>
              <a:t>Stock not overfished in 1990</a:t>
            </a:r>
          </a:p>
          <a:p>
            <a:r>
              <a:rPr lang="en-US" sz="2800" dirty="0" smtClean="0"/>
              <a:t>1993 – Virtual Population Analysis</a:t>
            </a:r>
          </a:p>
          <a:p>
            <a:pPr lvl="1"/>
            <a:r>
              <a:rPr lang="en-US" sz="2800" dirty="0" smtClean="0"/>
              <a:t>Assessment results were deemed invalid</a:t>
            </a:r>
          </a:p>
          <a:p>
            <a:r>
              <a:rPr lang="en-US" sz="2800" dirty="0" smtClean="0"/>
              <a:t>1999 – Age </a:t>
            </a:r>
            <a:r>
              <a:rPr lang="en-US" sz="2800" dirty="0"/>
              <a:t>Structured Assessment Program (ASAP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Stock was overfished and experiencing overfishing in 1997</a:t>
            </a:r>
          </a:p>
          <a:p>
            <a:r>
              <a:rPr lang="en-US" sz="2800" dirty="0" smtClean="0"/>
              <a:t>2006 – ASAP</a:t>
            </a:r>
          </a:p>
          <a:p>
            <a:pPr lvl="1"/>
            <a:r>
              <a:rPr lang="en-US" sz="2800" dirty="0" smtClean="0"/>
              <a:t>Stock not overfished nor experiencing overfishing</a:t>
            </a:r>
          </a:p>
          <a:p>
            <a:r>
              <a:rPr lang="en-US" sz="2800" dirty="0" smtClean="0"/>
              <a:t>2009 – Update assessment using ASAP</a:t>
            </a:r>
          </a:p>
          <a:p>
            <a:pPr lvl="1"/>
            <a:r>
              <a:rPr lang="en-US" sz="2800" dirty="0" smtClean="0"/>
              <a:t>Accounted for red tide event in 2005</a:t>
            </a:r>
          </a:p>
          <a:p>
            <a:pPr lvl="1"/>
            <a:r>
              <a:rPr lang="en-US" sz="2800" dirty="0"/>
              <a:t>Stock not overfished nor experiencing </a:t>
            </a:r>
            <a:r>
              <a:rPr lang="en-US" sz="2800" dirty="0" smtClean="0"/>
              <a:t>overfishing in 2008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 Red Grouper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76571"/>
              </p:ext>
            </p:extLst>
          </p:nvPr>
        </p:nvGraphicFramePr>
        <p:xfrm>
          <a:off x="1591293" y="1936074"/>
          <a:ext cx="5961414" cy="298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707"/>
                <a:gridCol w="2980707"/>
              </a:tblGrid>
              <a:tr h="4976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Commercial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Recreational</a:t>
                      </a:r>
                      <a:endParaRPr lang="en-US" sz="2000" dirty="0"/>
                    </a:p>
                  </a:txBody>
                  <a:tcPr/>
                </a:tc>
              </a:tr>
              <a:tr h="4976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 Spawning Closures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Seasonal Spawning Closures</a:t>
                      </a:r>
                      <a:endParaRPr lang="en-US" sz="2000" dirty="0"/>
                    </a:p>
                  </a:txBody>
                  <a:tcPr/>
                </a:tc>
              </a:tr>
              <a:tr h="4976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Quotas/ACL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Quotas/ACL</a:t>
                      </a:r>
                      <a:endParaRPr lang="en-US" sz="2000" dirty="0"/>
                    </a:p>
                  </a:txBody>
                  <a:tcPr/>
                </a:tc>
              </a:tr>
              <a:tr h="4976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Commercial</a:t>
                      </a:r>
                      <a:r>
                        <a:rPr lang="en-US" sz="2000" baseline="0" dirty="0" smtClean="0"/>
                        <a:t> IFQ program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976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limits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limits</a:t>
                      </a:r>
                      <a:endParaRPr lang="en-US" sz="2000" dirty="0"/>
                    </a:p>
                  </a:txBody>
                  <a:tcPr/>
                </a:tc>
              </a:tr>
              <a:tr h="49764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Trip limits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8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 Red Grouper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373479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Seasonal Closures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Quotas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Comm. IFQs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Size Limits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Bag Limits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79576"/>
            <a:ext cx="5138099" cy="4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464134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6931</TotalTime>
  <Words>788</Words>
  <Application>Microsoft Office PowerPoint</Application>
  <PresentationFormat>On-screen Show (4:3)</PresentationFormat>
  <Paragraphs>163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NOAA Fisheries Content Slides</vt:lpstr>
      <vt:lpstr>NOAA Divider Slides</vt:lpstr>
      <vt:lpstr>NOAA Title Options</vt:lpstr>
      <vt:lpstr>SEDAR 42: US Gulf of Mexico Red grouper assessment  </vt:lpstr>
      <vt:lpstr>Red Grouper: Epinephelus morio</vt:lpstr>
      <vt:lpstr>Red Grouper: Epinephelus morio</vt:lpstr>
      <vt:lpstr>Red Grouper: Epinephelus morio</vt:lpstr>
      <vt:lpstr>important species in the Gulf of Mexico, particularly in West Florida</vt:lpstr>
      <vt:lpstr>Stock/Management boundary</vt:lpstr>
      <vt:lpstr>Assessment history</vt:lpstr>
      <vt:lpstr>GOM Red Grouper Regulations</vt:lpstr>
      <vt:lpstr>GOM Red Grouper Regulations</vt:lpstr>
      <vt:lpstr>GOM Red Grouper Regulations</vt:lpstr>
      <vt:lpstr>SEDAR 42 Red Grouper Assessment</vt:lpstr>
      <vt:lpstr>Continuity model</vt:lpstr>
      <vt:lpstr>PowerPoint Presentation</vt:lpstr>
      <vt:lpstr>Continuity</vt:lpstr>
      <vt:lpstr>ASAP configuration</vt:lpstr>
      <vt:lpstr>SS continuity model</vt:lpstr>
      <vt:lpstr>Biology</vt:lpstr>
      <vt:lpstr>Selectivity</vt:lpstr>
      <vt:lpstr>Selectivity</vt:lpstr>
      <vt:lpstr>Retention – commercial fleets</vt:lpstr>
      <vt:lpstr>Retention – recreational fleet</vt:lpstr>
      <vt:lpstr>Results – Spawning Stock Biomass</vt:lpstr>
      <vt:lpstr>Results – Stock status</vt:lpstr>
      <vt:lpstr>Conclusion </vt:lpstr>
      <vt:lpstr>EXTRA SLIDES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Meaghan D. Bryan</cp:lastModifiedBy>
  <cp:revision>465</cp:revision>
  <dcterms:created xsi:type="dcterms:W3CDTF">2012-07-23T20:47:30Z</dcterms:created>
  <dcterms:modified xsi:type="dcterms:W3CDTF">2015-07-14T12:52:17Z</dcterms:modified>
</cp:coreProperties>
</file>