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2" r:id="rId5"/>
    <p:sldId id="261" r:id="rId6"/>
    <p:sldId id="260" r:id="rId7"/>
    <p:sldId id="263" r:id="rId8"/>
    <p:sldId id="264" r:id="rId9"/>
    <p:sldId id="266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4" d="100"/>
          <a:sy n="84" d="100"/>
        </p:scale>
        <p:origin x="538" y="4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CCE80-9A16-484A-9A8A-C5768D135C94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3F07F-5DF0-48AE-9F69-B4F9847DAE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401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CCE80-9A16-484A-9A8A-C5768D135C94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3F07F-5DF0-48AE-9F69-B4F9847DAE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082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CCE80-9A16-484A-9A8A-C5768D135C94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3F07F-5DF0-48AE-9F69-B4F9847DAE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477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CCE80-9A16-484A-9A8A-C5768D135C94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3F07F-5DF0-48AE-9F69-B4F9847DAE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893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CCE80-9A16-484A-9A8A-C5768D135C94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3F07F-5DF0-48AE-9F69-B4F9847DAE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558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CCE80-9A16-484A-9A8A-C5768D135C94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3F07F-5DF0-48AE-9F69-B4F9847DAE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975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CCE80-9A16-484A-9A8A-C5768D135C94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3F07F-5DF0-48AE-9F69-B4F9847DAE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774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CCE80-9A16-484A-9A8A-C5768D135C94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3F07F-5DF0-48AE-9F69-B4F9847DAE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790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CCE80-9A16-484A-9A8A-C5768D135C94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3F07F-5DF0-48AE-9F69-B4F9847DAE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119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CCE80-9A16-484A-9A8A-C5768D135C94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3F07F-5DF0-48AE-9F69-B4F9847DAE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260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CCE80-9A16-484A-9A8A-C5768D135C94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3F07F-5DF0-48AE-9F69-B4F9847DAE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701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9CCE80-9A16-484A-9A8A-C5768D135C94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A3F07F-5DF0-48AE-9F69-B4F9847DAE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925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3" Type="http://schemas.openxmlformats.org/officeDocument/2006/relationships/image" Target="../media/image12.emf"/><Relationship Id="rId7" Type="http://schemas.openxmlformats.org/officeDocument/2006/relationships/image" Target="../media/image16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10" Type="http://schemas.openxmlformats.org/officeDocument/2006/relationships/image" Target="../media/image19.emf"/><Relationship Id="rId4" Type="http://schemas.openxmlformats.org/officeDocument/2006/relationships/image" Target="../media/image13.emf"/><Relationship Id="rId9" Type="http://schemas.openxmlformats.org/officeDocument/2006/relationships/image" Target="../media/image18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3662714"/>
              </p:ext>
            </p:extLst>
          </p:nvPr>
        </p:nvGraphicFramePr>
        <p:xfrm>
          <a:off x="3486926" y="1571058"/>
          <a:ext cx="5143501" cy="1333500"/>
        </p:xfrm>
        <a:graphic>
          <a:graphicData uri="http://schemas.openxmlformats.org/drawingml/2006/table">
            <a:tbl>
              <a:tblPr/>
              <a:tblGrid>
                <a:gridCol w="1814980">
                  <a:extLst>
                    <a:ext uri="{9D8B030D-6E8A-4147-A177-3AD203B41FA5}">
                      <a16:colId xmlns:a16="http://schemas.microsoft.com/office/drawing/2014/main" val="4081042101"/>
                    </a:ext>
                  </a:extLst>
                </a:gridCol>
                <a:gridCol w="977297">
                  <a:extLst>
                    <a:ext uri="{9D8B030D-6E8A-4147-A177-3AD203B41FA5}">
                      <a16:colId xmlns:a16="http://schemas.microsoft.com/office/drawing/2014/main" val="3463135080"/>
                    </a:ext>
                  </a:extLst>
                </a:gridCol>
                <a:gridCol w="533071">
                  <a:extLst>
                    <a:ext uri="{9D8B030D-6E8A-4147-A177-3AD203B41FA5}">
                      <a16:colId xmlns:a16="http://schemas.microsoft.com/office/drawing/2014/main" val="1930838476"/>
                    </a:ext>
                  </a:extLst>
                </a:gridCol>
                <a:gridCol w="1818153">
                  <a:extLst>
                    <a:ext uri="{9D8B030D-6E8A-4147-A177-3AD203B41FA5}">
                      <a16:colId xmlns:a16="http://schemas.microsoft.com/office/drawing/2014/main" val="954616824"/>
                    </a:ext>
                  </a:extLst>
                </a:gridCol>
              </a:tblGrid>
              <a:tr h="333375"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Atlantic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Gulf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Areas combined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5271707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Female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6640523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Male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6502934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Sexes combined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0870165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03853" y="765110"/>
            <a:ext cx="41445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Great hammerhead sample size summary: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5329" y="3156508"/>
            <a:ext cx="41430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Great hammerhead length (cm) summary: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422671"/>
              </p:ext>
            </p:extLst>
          </p:nvPr>
        </p:nvGraphicFramePr>
        <p:xfrm>
          <a:off x="3486926" y="3714097"/>
          <a:ext cx="4622800" cy="1333500"/>
        </p:xfrm>
        <a:graphic>
          <a:graphicData uri="http://schemas.openxmlformats.org/drawingml/2006/table">
            <a:tbl>
              <a:tblPr/>
              <a:tblGrid>
                <a:gridCol w="1932248">
                  <a:extLst>
                    <a:ext uri="{9D8B030D-6E8A-4147-A177-3AD203B41FA5}">
                      <a16:colId xmlns:a16="http://schemas.microsoft.com/office/drawing/2014/main" val="2535886935"/>
                    </a:ext>
                  </a:extLst>
                </a:gridCol>
                <a:gridCol w="1345276">
                  <a:extLst>
                    <a:ext uri="{9D8B030D-6E8A-4147-A177-3AD203B41FA5}">
                      <a16:colId xmlns:a16="http://schemas.microsoft.com/office/drawing/2014/main" val="1915057011"/>
                    </a:ext>
                  </a:extLst>
                </a:gridCol>
                <a:gridCol w="1345276">
                  <a:extLst>
                    <a:ext uri="{9D8B030D-6E8A-4147-A177-3AD203B41FA5}">
                      <a16:colId xmlns:a16="http://schemas.microsoft.com/office/drawing/2014/main" val="2087240574"/>
                    </a:ext>
                  </a:extLst>
                </a:gridCol>
              </a:tblGrid>
              <a:tr h="333375"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Atlantic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Gulf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1823884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Female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41.7-357.0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54.0-322.0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2789753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Male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40.4-296.7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60.0-274.0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702378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Sexes combined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40.4-357.0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55.0-322.0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5710661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64543" y="5335325"/>
            <a:ext cx="1106821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Size range: 40-400 cm FL, some unverified reports up to 600 cm TL</a:t>
            </a:r>
          </a:p>
          <a:p>
            <a:r>
              <a:rPr lang="en-US" dirty="0"/>
              <a:t>Maximum size ~ 400 cm and 300 cm FL for females and males, respectively</a:t>
            </a:r>
          </a:p>
          <a:p>
            <a:r>
              <a:rPr lang="en-US" dirty="0"/>
              <a:t>Just received vertebrae from 162 more individuals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03853" y="154216"/>
            <a:ext cx="90183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SEDAR 77: Great hammerhead age and growth </a:t>
            </a:r>
          </a:p>
        </p:txBody>
      </p:sp>
    </p:spTree>
    <p:extLst>
      <p:ext uri="{BB962C8B-B14F-4D97-AF65-F5344CB8AC3E}">
        <p14:creationId xmlns:p14="http://schemas.microsoft.com/office/powerpoint/2010/main" val="1014117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3148" t="6613" r="16920" b="5795"/>
          <a:stretch/>
        </p:blipFill>
        <p:spPr>
          <a:xfrm>
            <a:off x="703113" y="136478"/>
            <a:ext cx="10378870" cy="6721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856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3376" t="5962" r="17310" b="6903"/>
          <a:stretch/>
        </p:blipFill>
        <p:spPr>
          <a:xfrm>
            <a:off x="502501" y="84701"/>
            <a:ext cx="11098095" cy="6773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6627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899" y="440046"/>
            <a:ext cx="4128936" cy="351444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13281"/>
          <a:stretch/>
        </p:blipFill>
        <p:spPr>
          <a:xfrm rot="16200000">
            <a:off x="4783703" y="672272"/>
            <a:ext cx="3514445" cy="304999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5726" y="440046"/>
            <a:ext cx="2660583" cy="353300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02972" y="2551612"/>
            <a:ext cx="340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15633" y="2059578"/>
            <a:ext cx="340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3379" y="1492984"/>
            <a:ext cx="890093" cy="128636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459387" y="1305170"/>
            <a:ext cx="340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60849" y="1077485"/>
            <a:ext cx="340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36304" y="730327"/>
            <a:ext cx="340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2232" y="395897"/>
            <a:ext cx="340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0691" y="142535"/>
            <a:ext cx="340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40584" y="2625634"/>
            <a:ext cx="340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05452" y="2210135"/>
            <a:ext cx="340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90604" y="1908482"/>
            <a:ext cx="340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20525" y="1656538"/>
            <a:ext cx="340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060748" y="1404594"/>
            <a:ext cx="340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923039" y="1228581"/>
            <a:ext cx="340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2951" y="1052568"/>
            <a:ext cx="340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682431" y="889671"/>
            <a:ext cx="340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560813" y="705609"/>
            <a:ext cx="340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429097" y="564149"/>
            <a:ext cx="340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305768" y="370430"/>
            <a:ext cx="340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450286" y="2782351"/>
            <a:ext cx="340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239416" y="2436600"/>
            <a:ext cx="340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105983" y="2193977"/>
            <a:ext cx="340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972550" y="1973166"/>
            <a:ext cx="340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869188" y="1833196"/>
            <a:ext cx="340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746436" y="1616780"/>
            <a:ext cx="340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622698" y="1453163"/>
            <a:ext cx="340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509640" y="1300856"/>
            <a:ext cx="340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415063" y="1150343"/>
            <a:ext cx="340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346250" y="1037664"/>
            <a:ext cx="340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.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9274833" y="924985"/>
            <a:ext cx="340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206020" y="838645"/>
            <a:ext cx="340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.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162478" y="739070"/>
            <a:ext cx="340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118936" y="637069"/>
            <a:ext cx="340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057904" y="513881"/>
            <a:ext cx="340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.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995901" y="400292"/>
            <a:ext cx="340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.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945060" y="313952"/>
            <a:ext cx="340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.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8901518" y="225965"/>
            <a:ext cx="340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.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9330618" y="4160130"/>
            <a:ext cx="15119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18 bands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868932" y="4164477"/>
            <a:ext cx="15119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12 bands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907085" y="4167028"/>
            <a:ext cx="13292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8 bands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7010663" y="2907676"/>
            <a:ext cx="340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.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493600" y="4880649"/>
            <a:ext cx="934897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Most samples stored in ethanol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0.6 mm transverse section from air dried vertebrae with low speed saw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Counts done under dissecting scope at 7.5 – 15 X magnification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Annual growth band formation was validated using MIA (Piercy et al. 2010) and (</a:t>
            </a:r>
            <a:r>
              <a:rPr lang="en-US" sz="2400" dirty="0" err="1"/>
              <a:t>Passerotti</a:t>
            </a:r>
            <a:r>
              <a:rPr lang="en-US" sz="2400" dirty="0"/>
              <a:t>  et al. 2010) using bomb radiocarbon analysis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3734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5744" b="9495"/>
          <a:stretch/>
        </p:blipFill>
        <p:spPr>
          <a:xfrm>
            <a:off x="305375" y="840262"/>
            <a:ext cx="5460341" cy="44141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5637" y="840262"/>
            <a:ext cx="5859750" cy="44141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351315" y="3770812"/>
            <a:ext cx="340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42310" y="3278777"/>
            <a:ext cx="340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66803" y="2786742"/>
            <a:ext cx="340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96724" y="2371243"/>
            <a:ext cx="340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91000" y="1879207"/>
            <a:ext cx="340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56566" y="1540246"/>
            <a:ext cx="340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68259" y="1124747"/>
            <a:ext cx="340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07830" y="3130732"/>
            <a:ext cx="340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037751" y="2766813"/>
            <a:ext cx="340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47909" y="2533274"/>
            <a:ext cx="340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13713" y="2286125"/>
            <a:ext cx="340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23871" y="2052586"/>
            <a:ext cx="340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612225" y="1857017"/>
            <a:ext cx="340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477271" y="1609868"/>
            <a:ext cx="340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52304" y="1405591"/>
            <a:ext cx="340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298483" y="1244185"/>
            <a:ext cx="340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227337" y="1092231"/>
            <a:ext cx="340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190888" y="947220"/>
            <a:ext cx="340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137067" y="861147"/>
            <a:ext cx="340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092713" y="775074"/>
            <a:ext cx="340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057258" y="694149"/>
            <a:ext cx="340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021046" y="623120"/>
            <a:ext cx="340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003437" y="569224"/>
            <a:ext cx="340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968174" y="518154"/>
            <a:ext cx="340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948764" y="464768"/>
            <a:ext cx="340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930539" y="394579"/>
            <a:ext cx="340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.</a:t>
            </a:r>
          </a:p>
        </p:txBody>
      </p:sp>
      <p:sp>
        <p:nvSpPr>
          <p:cNvPr id="30" name="Oval 29"/>
          <p:cNvSpPr/>
          <p:nvPr/>
        </p:nvSpPr>
        <p:spPr>
          <a:xfrm>
            <a:off x="4766564" y="1740660"/>
            <a:ext cx="426720" cy="430168"/>
          </a:xfrm>
          <a:prstGeom prst="ellipse">
            <a:avLst/>
          </a:prstGeom>
          <a:solidFill>
            <a:srgbClr val="FF0000">
              <a:alpha val="3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46437" y="3890299"/>
            <a:ext cx="438950" cy="438950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4948043" y="5445217"/>
            <a:ext cx="20730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26 bands</a:t>
            </a:r>
          </a:p>
        </p:txBody>
      </p:sp>
    </p:spTree>
    <p:extLst>
      <p:ext uri="{BB962C8B-B14F-4D97-AF65-F5344CB8AC3E}">
        <p14:creationId xmlns:p14="http://schemas.microsoft.com/office/powerpoint/2010/main" val="1374669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31752" y="5371532"/>
            <a:ext cx="926067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To be consistent with Piercy et al, subtracted 1 from total band count.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If subtract 1.5 </a:t>
            </a:r>
            <a:r>
              <a:rPr lang="en-US" sz="2400" i="1" dirty="0"/>
              <a:t>k</a:t>
            </a:r>
            <a:r>
              <a:rPr lang="en-US" sz="2400" dirty="0"/>
              <a:t> slightly increases (e.g. 0.22 to 0.25)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4967" y="832513"/>
            <a:ext cx="630640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84% were in agreement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96% were within 1 year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100% were within 2 years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Consensus was reached on all vertebrae read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/>
          <a:srcRect l="13538" t="17531" r="18177" b="9190"/>
          <a:stretch/>
        </p:blipFill>
        <p:spPr>
          <a:xfrm>
            <a:off x="504967" y="2468311"/>
            <a:ext cx="5213445" cy="2903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5814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2202" t="16917" r="18516" b="8681"/>
          <a:stretch/>
        </p:blipFill>
        <p:spPr>
          <a:xfrm>
            <a:off x="116408" y="258492"/>
            <a:ext cx="3866147" cy="214667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13062" t="17287" r="18326" b="9422"/>
          <a:stretch/>
        </p:blipFill>
        <p:spPr>
          <a:xfrm>
            <a:off x="174619" y="2355675"/>
            <a:ext cx="3866147" cy="213527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12775" t="16917" r="19091" b="9607"/>
          <a:stretch/>
        </p:blipFill>
        <p:spPr>
          <a:xfrm>
            <a:off x="183329" y="4524400"/>
            <a:ext cx="3834063" cy="21378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l="12877" t="17050" r="18348" b="9304"/>
          <a:stretch/>
        </p:blipFill>
        <p:spPr>
          <a:xfrm>
            <a:off x="3955728" y="258492"/>
            <a:ext cx="4067402" cy="211458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/>
          <a:srcRect l="13542" t="16405" r="18723" b="9985"/>
          <a:stretch/>
        </p:blipFill>
        <p:spPr>
          <a:xfrm>
            <a:off x="3955728" y="2336925"/>
            <a:ext cx="4067402" cy="214599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/>
          <a:srcRect l="13292" t="16062" r="18806" b="9471"/>
          <a:stretch/>
        </p:blipFill>
        <p:spPr>
          <a:xfrm>
            <a:off x="3955729" y="4501666"/>
            <a:ext cx="4067402" cy="216563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8"/>
          <a:srcRect l="13376" t="17603" r="18972" b="9985"/>
          <a:stretch/>
        </p:blipFill>
        <p:spPr>
          <a:xfrm>
            <a:off x="7954537" y="287587"/>
            <a:ext cx="4016351" cy="208712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9"/>
          <a:srcRect l="13542" t="17260" r="18889" b="9986"/>
          <a:stretch/>
        </p:blipFill>
        <p:spPr>
          <a:xfrm>
            <a:off x="7954537" y="2377869"/>
            <a:ext cx="4016351" cy="209956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0"/>
          <a:srcRect l="13791" t="17261" r="19055" b="9985"/>
          <a:stretch/>
        </p:blipFill>
        <p:spPr>
          <a:xfrm>
            <a:off x="7968539" y="4546671"/>
            <a:ext cx="4002349" cy="2105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7364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5992689"/>
              </p:ext>
            </p:extLst>
          </p:nvPr>
        </p:nvGraphicFramePr>
        <p:xfrm>
          <a:off x="685801" y="419099"/>
          <a:ext cx="10868024" cy="4610179"/>
        </p:xfrm>
        <a:graphic>
          <a:graphicData uri="http://schemas.openxmlformats.org/drawingml/2006/table">
            <a:tbl>
              <a:tblPr/>
              <a:tblGrid>
                <a:gridCol w="2300583">
                  <a:extLst>
                    <a:ext uri="{9D8B030D-6E8A-4147-A177-3AD203B41FA5}">
                      <a16:colId xmlns:a16="http://schemas.microsoft.com/office/drawing/2014/main" val="4138231673"/>
                    </a:ext>
                  </a:extLst>
                </a:gridCol>
                <a:gridCol w="1401749">
                  <a:extLst>
                    <a:ext uri="{9D8B030D-6E8A-4147-A177-3AD203B41FA5}">
                      <a16:colId xmlns:a16="http://schemas.microsoft.com/office/drawing/2014/main" val="2517730378"/>
                    </a:ext>
                  </a:extLst>
                </a:gridCol>
                <a:gridCol w="1512323">
                  <a:extLst>
                    <a:ext uri="{9D8B030D-6E8A-4147-A177-3AD203B41FA5}">
                      <a16:colId xmlns:a16="http://schemas.microsoft.com/office/drawing/2014/main" val="2650943065"/>
                    </a:ext>
                  </a:extLst>
                </a:gridCol>
                <a:gridCol w="1316147">
                  <a:extLst>
                    <a:ext uri="{9D8B030D-6E8A-4147-A177-3AD203B41FA5}">
                      <a16:colId xmlns:a16="http://schemas.microsoft.com/office/drawing/2014/main" val="2788087208"/>
                    </a:ext>
                  </a:extLst>
                </a:gridCol>
                <a:gridCol w="1184176">
                  <a:extLst>
                    <a:ext uri="{9D8B030D-6E8A-4147-A177-3AD203B41FA5}">
                      <a16:colId xmlns:a16="http://schemas.microsoft.com/office/drawing/2014/main" val="101897773"/>
                    </a:ext>
                  </a:extLst>
                </a:gridCol>
                <a:gridCol w="684824">
                  <a:extLst>
                    <a:ext uri="{9D8B030D-6E8A-4147-A177-3AD203B41FA5}">
                      <a16:colId xmlns:a16="http://schemas.microsoft.com/office/drawing/2014/main" val="2936169622"/>
                    </a:ext>
                  </a:extLst>
                </a:gridCol>
                <a:gridCol w="884565">
                  <a:extLst>
                    <a:ext uri="{9D8B030D-6E8A-4147-A177-3AD203B41FA5}">
                      <a16:colId xmlns:a16="http://schemas.microsoft.com/office/drawing/2014/main" val="1407811134"/>
                    </a:ext>
                  </a:extLst>
                </a:gridCol>
                <a:gridCol w="1583657">
                  <a:extLst>
                    <a:ext uri="{9D8B030D-6E8A-4147-A177-3AD203B41FA5}">
                      <a16:colId xmlns:a16="http://schemas.microsoft.com/office/drawing/2014/main" val="3206899189"/>
                    </a:ext>
                  </a:extLst>
                </a:gridCol>
              </a:tblGrid>
              <a:tr h="63796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Area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Sex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  <a:r>
                        <a:rPr lang="en-US" sz="2000" b="0" i="1" u="none" strike="noStrike" baseline="-25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∞</a:t>
                      </a:r>
                      <a:r>
                        <a:rPr lang="en-US" sz="20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(cm)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</a:t>
                      </a:r>
                      <a:r>
                        <a:rPr lang="en-US" sz="2000" b="0" i="1" u="none" strike="noStrike" baseline="-25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(years)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</a:t>
                      </a:r>
                      <a:r>
                        <a:rPr lang="en-US" sz="20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MOA (years)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3192680"/>
                  </a:ext>
                </a:extLst>
              </a:tr>
              <a:tr h="323889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Atlantic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Female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316.78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0.13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-1.37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8888228"/>
                  </a:ext>
                </a:extLst>
              </a:tr>
              <a:tr h="323889"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Male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250.84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0.22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-0.86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7646762"/>
                  </a:ext>
                </a:extLst>
              </a:tr>
              <a:tr h="323889"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Combined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281.76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-1.10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3868250"/>
                  </a:ext>
                </a:extLst>
              </a:tr>
              <a:tr h="323889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Gulf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Female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357.37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0.07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-3.50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8546198"/>
                  </a:ext>
                </a:extLst>
              </a:tr>
              <a:tr h="323889"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Male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251.56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0.16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-2.11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3756984"/>
                  </a:ext>
                </a:extLst>
              </a:tr>
              <a:tr h="323889"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Combined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298.00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-2.80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4285995"/>
                  </a:ext>
                </a:extLst>
              </a:tr>
              <a:tr h="323889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Combined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Female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327.42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0.10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-2.12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0769470"/>
                  </a:ext>
                </a:extLst>
              </a:tr>
              <a:tr h="323889"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Male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250.29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0.19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-1.34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8774775"/>
                  </a:ext>
                </a:extLst>
              </a:tr>
              <a:tr h="323889"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Combined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286.99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-1.74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5906795"/>
                  </a:ext>
                </a:extLst>
              </a:tr>
              <a:tr h="40943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Piercy et al. (2010)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Female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307.8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0.11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-2.86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75796"/>
                  </a:ext>
                </a:extLst>
              </a:tr>
              <a:tr h="323889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Male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264.2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0.16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-1.99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4818946"/>
                  </a:ext>
                </a:extLst>
              </a:tr>
              <a:tr h="323889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Combined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286.9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-2.51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3248305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38126" y="5429250"/>
            <a:ext cx="33718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Atlantic v Gulf: </a:t>
            </a:r>
          </a:p>
          <a:p>
            <a:r>
              <a:rPr lang="en-US" dirty="0"/>
              <a:t>Female: LRT = 18.79, </a:t>
            </a:r>
            <a:r>
              <a:rPr lang="en-US" i="1" dirty="0"/>
              <a:t>p</a:t>
            </a:r>
            <a:r>
              <a:rPr lang="en-US" dirty="0"/>
              <a:t> &lt; 0.01</a:t>
            </a:r>
          </a:p>
          <a:p>
            <a:r>
              <a:rPr lang="en-US" dirty="0"/>
              <a:t>Male: LRT = 22.18, </a:t>
            </a:r>
            <a:r>
              <a:rPr lang="en-US" i="1" dirty="0"/>
              <a:t>p</a:t>
            </a:r>
            <a:r>
              <a:rPr lang="en-US" dirty="0"/>
              <a:t> &lt; 0.01</a:t>
            </a:r>
          </a:p>
          <a:p>
            <a:r>
              <a:rPr lang="en-US" dirty="0"/>
              <a:t>Combined: LRT = 28.30, </a:t>
            </a:r>
            <a:r>
              <a:rPr lang="en-US" i="1" dirty="0"/>
              <a:t>p</a:t>
            </a:r>
            <a:r>
              <a:rPr lang="en-US" dirty="0"/>
              <a:t> &lt; 0.01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86275" y="5429250"/>
            <a:ext cx="7705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VBGF trends opposite of what is observed in other species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Increased sample size (n = 162) with addition of UF samples will be helpful</a:t>
            </a:r>
          </a:p>
        </p:txBody>
      </p:sp>
    </p:spTree>
    <p:extLst>
      <p:ext uri="{BB962C8B-B14F-4D97-AF65-F5344CB8AC3E}">
        <p14:creationId xmlns:p14="http://schemas.microsoft.com/office/powerpoint/2010/main" val="13334987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33450" y="4100802"/>
            <a:ext cx="91726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Opinion of group participants that decision on </a:t>
            </a:r>
            <a:r>
              <a:rPr lang="en-US" sz="2800" u="sng" dirty="0"/>
              <a:t>stock ID should not be based on life history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1864" y="818984"/>
            <a:ext cx="4680064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Life History Group conclusions:</a:t>
            </a:r>
          </a:p>
          <a:p>
            <a:endParaRPr lang="en-US" dirty="0"/>
          </a:p>
          <a:p>
            <a:r>
              <a:rPr lang="en-US" dirty="0"/>
              <a:t>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113183" y="1634592"/>
            <a:ext cx="1043211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Significant differences in VBGF parameter estimates for great hammerheads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Appears to also be the case for scalloped hammerheads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Limited confidence that differences are real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Low sample sizes in specific cases / counter to life history patterns in similar species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In the case of scalloped hammerheads, no confidence that </a:t>
            </a:r>
            <a:r>
              <a:rPr lang="en-US" sz="2000" i="1" dirty="0"/>
              <a:t>S. gilberti  </a:t>
            </a:r>
            <a:r>
              <a:rPr lang="en-US" sz="2000" dirty="0"/>
              <a:t>samples weren’t included</a:t>
            </a:r>
            <a:endParaRPr lang="en-US" sz="2000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Problematic due to potential and likely life history differences between </a:t>
            </a:r>
            <a:r>
              <a:rPr lang="en-US" sz="2000" i="1" dirty="0"/>
              <a:t>S. gilberti/lewini</a:t>
            </a:r>
            <a:r>
              <a:rPr lang="en-US" sz="2000" dirty="0"/>
              <a:t> </a:t>
            </a: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8438155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4456</TotalTime>
  <Words>538</Words>
  <Application>Microsoft Office PowerPoint</Application>
  <PresentationFormat>Widescreen</PresentationFormat>
  <Paragraphs>218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NSIL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""</dc:creator>
  <cp:lastModifiedBy>Kathleen Howington</cp:lastModifiedBy>
  <cp:revision>44</cp:revision>
  <dcterms:created xsi:type="dcterms:W3CDTF">2021-07-13T18:09:17Z</dcterms:created>
  <dcterms:modified xsi:type="dcterms:W3CDTF">2021-07-20T15:33:20Z</dcterms:modified>
</cp:coreProperties>
</file>