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2" r:id="rId5"/>
    <p:sldId id="261" r:id="rId6"/>
    <p:sldId id="260" r:id="rId7"/>
    <p:sldId id="263" r:id="rId8"/>
    <p:sldId id="264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538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CE80-9A16-484A-9A8A-C5768D135C94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3F07F-5DF0-48AE-9F69-B4F9847DA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401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CE80-9A16-484A-9A8A-C5768D135C94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3F07F-5DF0-48AE-9F69-B4F9847DA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82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CE80-9A16-484A-9A8A-C5768D135C94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3F07F-5DF0-48AE-9F69-B4F9847DA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77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CE80-9A16-484A-9A8A-C5768D135C94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3F07F-5DF0-48AE-9F69-B4F9847DA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93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CE80-9A16-484A-9A8A-C5768D135C94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3F07F-5DF0-48AE-9F69-B4F9847DA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558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CE80-9A16-484A-9A8A-C5768D135C94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3F07F-5DF0-48AE-9F69-B4F9847DA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975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CE80-9A16-484A-9A8A-C5768D135C94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3F07F-5DF0-48AE-9F69-B4F9847DA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74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CE80-9A16-484A-9A8A-C5768D135C94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3F07F-5DF0-48AE-9F69-B4F9847DA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790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CE80-9A16-484A-9A8A-C5768D135C94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3F07F-5DF0-48AE-9F69-B4F9847DA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119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CE80-9A16-484A-9A8A-C5768D135C94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3F07F-5DF0-48AE-9F69-B4F9847DA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60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CE80-9A16-484A-9A8A-C5768D135C94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3F07F-5DF0-48AE-9F69-B4F9847DA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701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CCE80-9A16-484A-9A8A-C5768D135C94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3F07F-5DF0-48AE-9F69-B4F9847DA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925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10" Type="http://schemas.openxmlformats.org/officeDocument/2006/relationships/image" Target="../media/image19.emf"/><Relationship Id="rId4" Type="http://schemas.openxmlformats.org/officeDocument/2006/relationships/image" Target="../media/image13.emf"/><Relationship Id="rId9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662714"/>
              </p:ext>
            </p:extLst>
          </p:nvPr>
        </p:nvGraphicFramePr>
        <p:xfrm>
          <a:off x="3486926" y="1571058"/>
          <a:ext cx="5143501" cy="1333500"/>
        </p:xfrm>
        <a:graphic>
          <a:graphicData uri="http://schemas.openxmlformats.org/drawingml/2006/table">
            <a:tbl>
              <a:tblPr/>
              <a:tblGrid>
                <a:gridCol w="1814980">
                  <a:extLst>
                    <a:ext uri="{9D8B030D-6E8A-4147-A177-3AD203B41FA5}">
                      <a16:colId xmlns:a16="http://schemas.microsoft.com/office/drawing/2014/main" val="4081042101"/>
                    </a:ext>
                  </a:extLst>
                </a:gridCol>
                <a:gridCol w="977297">
                  <a:extLst>
                    <a:ext uri="{9D8B030D-6E8A-4147-A177-3AD203B41FA5}">
                      <a16:colId xmlns:a16="http://schemas.microsoft.com/office/drawing/2014/main" val="3463135080"/>
                    </a:ext>
                  </a:extLst>
                </a:gridCol>
                <a:gridCol w="533071">
                  <a:extLst>
                    <a:ext uri="{9D8B030D-6E8A-4147-A177-3AD203B41FA5}">
                      <a16:colId xmlns:a16="http://schemas.microsoft.com/office/drawing/2014/main" val="1930838476"/>
                    </a:ext>
                  </a:extLst>
                </a:gridCol>
                <a:gridCol w="1818153">
                  <a:extLst>
                    <a:ext uri="{9D8B030D-6E8A-4147-A177-3AD203B41FA5}">
                      <a16:colId xmlns:a16="http://schemas.microsoft.com/office/drawing/2014/main" val="954616824"/>
                    </a:ext>
                  </a:extLst>
                </a:gridCol>
              </a:tblGrid>
              <a:tr h="333375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Atlantic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Gulf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Areas combined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5271707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6640523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6502934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Sexes combined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087016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3853" y="765110"/>
            <a:ext cx="4144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Great hammerhead sample size summary: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5329" y="3156508"/>
            <a:ext cx="4143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Great hammerhead length (cm) summary: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22671"/>
              </p:ext>
            </p:extLst>
          </p:nvPr>
        </p:nvGraphicFramePr>
        <p:xfrm>
          <a:off x="3486926" y="3714097"/>
          <a:ext cx="4622800" cy="1333500"/>
        </p:xfrm>
        <a:graphic>
          <a:graphicData uri="http://schemas.openxmlformats.org/drawingml/2006/table">
            <a:tbl>
              <a:tblPr/>
              <a:tblGrid>
                <a:gridCol w="1932248">
                  <a:extLst>
                    <a:ext uri="{9D8B030D-6E8A-4147-A177-3AD203B41FA5}">
                      <a16:colId xmlns:a16="http://schemas.microsoft.com/office/drawing/2014/main" val="2535886935"/>
                    </a:ext>
                  </a:extLst>
                </a:gridCol>
                <a:gridCol w="1345276">
                  <a:extLst>
                    <a:ext uri="{9D8B030D-6E8A-4147-A177-3AD203B41FA5}">
                      <a16:colId xmlns:a16="http://schemas.microsoft.com/office/drawing/2014/main" val="1915057011"/>
                    </a:ext>
                  </a:extLst>
                </a:gridCol>
                <a:gridCol w="1345276">
                  <a:extLst>
                    <a:ext uri="{9D8B030D-6E8A-4147-A177-3AD203B41FA5}">
                      <a16:colId xmlns:a16="http://schemas.microsoft.com/office/drawing/2014/main" val="2087240574"/>
                    </a:ext>
                  </a:extLst>
                </a:gridCol>
              </a:tblGrid>
              <a:tr h="333375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Atlantic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Gulf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1823884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41.7-357.0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54.0-322.0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2789753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40.4-296.7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60.0-274.0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702378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Sexes combined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40.4-357.0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55.0-322.0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571066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64543" y="5335325"/>
            <a:ext cx="110682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range: 40-400 cm FL, some unverified reports up to 600 cm TL</a:t>
            </a:r>
          </a:p>
          <a:p>
            <a:r>
              <a:rPr lang="en-US" dirty="0"/>
              <a:t>Maximum size ~ 400 cm and 300 cm FL for females and males, respectively</a:t>
            </a:r>
          </a:p>
          <a:p>
            <a:r>
              <a:rPr lang="en-US" dirty="0"/>
              <a:t>Just received vertebrae from 162 more individuals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3853" y="154216"/>
            <a:ext cx="9018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SEDAR 77: Great hammerhead age and growth </a:t>
            </a:r>
          </a:p>
        </p:txBody>
      </p:sp>
    </p:spTree>
    <p:extLst>
      <p:ext uri="{BB962C8B-B14F-4D97-AF65-F5344CB8AC3E}">
        <p14:creationId xmlns:p14="http://schemas.microsoft.com/office/powerpoint/2010/main" val="1014117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148" t="6613" r="16920" b="5795"/>
          <a:stretch/>
        </p:blipFill>
        <p:spPr>
          <a:xfrm>
            <a:off x="703113" y="136478"/>
            <a:ext cx="10378870" cy="672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856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376" t="5962" r="17310" b="6903"/>
          <a:stretch/>
        </p:blipFill>
        <p:spPr>
          <a:xfrm>
            <a:off x="502501" y="84701"/>
            <a:ext cx="11098095" cy="677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662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99" y="440046"/>
            <a:ext cx="4128936" cy="35144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3281"/>
          <a:stretch/>
        </p:blipFill>
        <p:spPr>
          <a:xfrm rot="16200000">
            <a:off x="4783703" y="672272"/>
            <a:ext cx="3514445" cy="30499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5726" y="440046"/>
            <a:ext cx="2660583" cy="35330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02972" y="2551612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15633" y="2059578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3379" y="1492984"/>
            <a:ext cx="890093" cy="12863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59387" y="1305170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60849" y="1077485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36304" y="730327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92232" y="395897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0691" y="142535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40584" y="2625634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05452" y="2210135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90604" y="1908482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20525" y="1656538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60748" y="1404594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23039" y="1228581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02951" y="1052568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82431" y="889671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60813" y="705609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29097" y="564149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05768" y="370430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450286" y="2782351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239416" y="2436600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105983" y="2193977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972550" y="1973166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869188" y="1833196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746436" y="1616780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622698" y="1453163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509640" y="1300856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415063" y="1150343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346250" y="1037664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274833" y="924985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206020" y="838645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162478" y="739070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118936" y="637069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057904" y="513881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995901" y="400292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945060" y="313952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901518" y="225965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330618" y="4160130"/>
            <a:ext cx="1511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18 bands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868932" y="4164477"/>
            <a:ext cx="1511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12 bands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907085" y="4167028"/>
            <a:ext cx="1329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8 bands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010663" y="2907676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493600" y="4880649"/>
            <a:ext cx="93489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Most samples stored in ethanol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0.6 mm transverse section from air dried vertebrae with low speed saw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Counts done under dissecting scope at 7.5 – 15 X magnification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Annual growth band formation was validated using MIA (Piercy et al. 2010) and (</a:t>
            </a:r>
            <a:r>
              <a:rPr lang="en-US" sz="2400" dirty="0" err="1"/>
              <a:t>Passerotti</a:t>
            </a:r>
            <a:r>
              <a:rPr lang="en-US" sz="2400" dirty="0"/>
              <a:t>  et al. 2010) using bomb radiocarbon analysis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3734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744" b="9495"/>
          <a:stretch/>
        </p:blipFill>
        <p:spPr>
          <a:xfrm>
            <a:off x="305375" y="840262"/>
            <a:ext cx="5460341" cy="4414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637" y="840262"/>
            <a:ext cx="5859750" cy="44141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51315" y="3770812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2310" y="3278777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66803" y="2786742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6724" y="2371243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91000" y="1879207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56566" y="1540246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68259" y="1124747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07830" y="3130732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37751" y="2766813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47909" y="2533274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13713" y="2286125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23871" y="2052586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12225" y="1857017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77271" y="1609868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52304" y="1405591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98483" y="1244185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27337" y="1092231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90888" y="947220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37067" y="861147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92713" y="775074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57258" y="694149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21046" y="623120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03437" y="569224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68174" y="518154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48764" y="464768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30539" y="394579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.</a:t>
            </a:r>
          </a:p>
        </p:txBody>
      </p:sp>
      <p:sp>
        <p:nvSpPr>
          <p:cNvPr id="30" name="Oval 29"/>
          <p:cNvSpPr/>
          <p:nvPr/>
        </p:nvSpPr>
        <p:spPr>
          <a:xfrm>
            <a:off x="4766564" y="1740660"/>
            <a:ext cx="426720" cy="430168"/>
          </a:xfrm>
          <a:prstGeom prst="ellipse">
            <a:avLst/>
          </a:prstGeom>
          <a:solidFill>
            <a:srgbClr val="FF00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6437" y="3890299"/>
            <a:ext cx="438950" cy="43895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948043" y="5445217"/>
            <a:ext cx="2073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26 bands</a:t>
            </a:r>
          </a:p>
        </p:txBody>
      </p:sp>
    </p:spTree>
    <p:extLst>
      <p:ext uri="{BB962C8B-B14F-4D97-AF65-F5344CB8AC3E}">
        <p14:creationId xmlns:p14="http://schemas.microsoft.com/office/powerpoint/2010/main" val="1374669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31752" y="5371532"/>
            <a:ext cx="92606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To be consistent with Piercy et al, subtracted 1 from total band count.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If subtract 1.5 </a:t>
            </a:r>
            <a:r>
              <a:rPr lang="en-US" sz="2400" i="1" dirty="0"/>
              <a:t>k</a:t>
            </a:r>
            <a:r>
              <a:rPr lang="en-US" sz="2400" dirty="0"/>
              <a:t> slightly increases (e.g. 0.22 to 0.25)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4967" y="832513"/>
            <a:ext cx="63064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84% were in agreement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96% were within 1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100% were within 2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Consensus was reached on all vertebrae read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13538" t="17531" r="18177" b="9190"/>
          <a:stretch/>
        </p:blipFill>
        <p:spPr>
          <a:xfrm>
            <a:off x="504967" y="2468311"/>
            <a:ext cx="5213445" cy="290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581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202" t="16917" r="18516" b="8681"/>
          <a:stretch/>
        </p:blipFill>
        <p:spPr>
          <a:xfrm>
            <a:off x="116408" y="258492"/>
            <a:ext cx="3866147" cy="21466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3062" t="17287" r="18326" b="9422"/>
          <a:stretch/>
        </p:blipFill>
        <p:spPr>
          <a:xfrm>
            <a:off x="174619" y="2355675"/>
            <a:ext cx="3866147" cy="21352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2775" t="16917" r="19091" b="9607"/>
          <a:stretch/>
        </p:blipFill>
        <p:spPr>
          <a:xfrm>
            <a:off x="183329" y="4524400"/>
            <a:ext cx="3834063" cy="21378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12877" t="17050" r="18348" b="9304"/>
          <a:stretch/>
        </p:blipFill>
        <p:spPr>
          <a:xfrm>
            <a:off x="3955728" y="258492"/>
            <a:ext cx="4067402" cy="21145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13542" t="16405" r="18723" b="9985"/>
          <a:stretch/>
        </p:blipFill>
        <p:spPr>
          <a:xfrm>
            <a:off x="3955728" y="2336925"/>
            <a:ext cx="4067402" cy="21459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l="13292" t="16062" r="18806" b="9471"/>
          <a:stretch/>
        </p:blipFill>
        <p:spPr>
          <a:xfrm>
            <a:off x="3955729" y="4501666"/>
            <a:ext cx="4067402" cy="21656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/>
          <a:srcRect l="13376" t="17603" r="18972" b="9985"/>
          <a:stretch/>
        </p:blipFill>
        <p:spPr>
          <a:xfrm>
            <a:off x="7954537" y="287587"/>
            <a:ext cx="4016351" cy="20871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/>
          <a:srcRect l="13542" t="17260" r="18889" b="9986"/>
          <a:stretch/>
        </p:blipFill>
        <p:spPr>
          <a:xfrm>
            <a:off x="7954537" y="2377869"/>
            <a:ext cx="4016351" cy="20995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0"/>
          <a:srcRect l="13791" t="17261" r="19055" b="9985"/>
          <a:stretch/>
        </p:blipFill>
        <p:spPr>
          <a:xfrm>
            <a:off x="7968539" y="4546671"/>
            <a:ext cx="4002349" cy="210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736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992689"/>
              </p:ext>
            </p:extLst>
          </p:nvPr>
        </p:nvGraphicFramePr>
        <p:xfrm>
          <a:off x="685801" y="419099"/>
          <a:ext cx="10868024" cy="4610179"/>
        </p:xfrm>
        <a:graphic>
          <a:graphicData uri="http://schemas.openxmlformats.org/drawingml/2006/table">
            <a:tbl>
              <a:tblPr/>
              <a:tblGrid>
                <a:gridCol w="2300583">
                  <a:extLst>
                    <a:ext uri="{9D8B030D-6E8A-4147-A177-3AD203B41FA5}">
                      <a16:colId xmlns:a16="http://schemas.microsoft.com/office/drawing/2014/main" val="4138231673"/>
                    </a:ext>
                  </a:extLst>
                </a:gridCol>
                <a:gridCol w="1401749">
                  <a:extLst>
                    <a:ext uri="{9D8B030D-6E8A-4147-A177-3AD203B41FA5}">
                      <a16:colId xmlns:a16="http://schemas.microsoft.com/office/drawing/2014/main" val="2517730378"/>
                    </a:ext>
                  </a:extLst>
                </a:gridCol>
                <a:gridCol w="1512323">
                  <a:extLst>
                    <a:ext uri="{9D8B030D-6E8A-4147-A177-3AD203B41FA5}">
                      <a16:colId xmlns:a16="http://schemas.microsoft.com/office/drawing/2014/main" val="2650943065"/>
                    </a:ext>
                  </a:extLst>
                </a:gridCol>
                <a:gridCol w="1316147">
                  <a:extLst>
                    <a:ext uri="{9D8B030D-6E8A-4147-A177-3AD203B41FA5}">
                      <a16:colId xmlns:a16="http://schemas.microsoft.com/office/drawing/2014/main" val="2788087208"/>
                    </a:ext>
                  </a:extLst>
                </a:gridCol>
                <a:gridCol w="1184176">
                  <a:extLst>
                    <a:ext uri="{9D8B030D-6E8A-4147-A177-3AD203B41FA5}">
                      <a16:colId xmlns:a16="http://schemas.microsoft.com/office/drawing/2014/main" val="101897773"/>
                    </a:ext>
                  </a:extLst>
                </a:gridCol>
                <a:gridCol w="684824">
                  <a:extLst>
                    <a:ext uri="{9D8B030D-6E8A-4147-A177-3AD203B41FA5}">
                      <a16:colId xmlns:a16="http://schemas.microsoft.com/office/drawing/2014/main" val="2936169622"/>
                    </a:ext>
                  </a:extLst>
                </a:gridCol>
                <a:gridCol w="884565">
                  <a:extLst>
                    <a:ext uri="{9D8B030D-6E8A-4147-A177-3AD203B41FA5}">
                      <a16:colId xmlns:a16="http://schemas.microsoft.com/office/drawing/2014/main" val="1407811134"/>
                    </a:ext>
                  </a:extLst>
                </a:gridCol>
                <a:gridCol w="1583657">
                  <a:extLst>
                    <a:ext uri="{9D8B030D-6E8A-4147-A177-3AD203B41FA5}">
                      <a16:colId xmlns:a16="http://schemas.microsoft.com/office/drawing/2014/main" val="3206899189"/>
                    </a:ext>
                  </a:extLst>
                </a:gridCol>
              </a:tblGrid>
              <a:tr h="63796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</a:t>
                      </a:r>
                      <a:r>
                        <a:rPr lang="en-US" sz="2000" b="0" i="1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∞</a:t>
                      </a:r>
                      <a:r>
                        <a:rPr lang="en-US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(cm)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  <a:r>
                        <a:rPr lang="en-US" sz="2000" b="0" i="1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(years)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  <a:r>
                        <a:rPr lang="en-US" sz="2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MOA (years)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3192680"/>
                  </a:ext>
                </a:extLst>
              </a:tr>
              <a:tr h="32388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Atlantic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316.78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0.13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-1.37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8888228"/>
                  </a:ext>
                </a:extLst>
              </a:tr>
              <a:tr h="323889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250.84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0.22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-0.86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7646762"/>
                  </a:ext>
                </a:extLst>
              </a:tr>
              <a:tr h="323889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Combined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281.76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3868250"/>
                  </a:ext>
                </a:extLst>
              </a:tr>
              <a:tr h="32388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Gulf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357.37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-3.50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8546198"/>
                  </a:ext>
                </a:extLst>
              </a:tr>
              <a:tr h="323889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251.56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0.16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-2.11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3756984"/>
                  </a:ext>
                </a:extLst>
              </a:tr>
              <a:tr h="323889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Combined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4285995"/>
                  </a:ext>
                </a:extLst>
              </a:tr>
              <a:tr h="32388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Combined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327.42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0.10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-2.12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0769470"/>
                  </a:ext>
                </a:extLst>
              </a:tr>
              <a:tr h="323889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250.29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0.19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-1.34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774775"/>
                  </a:ext>
                </a:extLst>
              </a:tr>
              <a:tr h="323889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Combined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5906795"/>
                  </a:ext>
                </a:extLst>
              </a:tr>
              <a:tr h="40943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Piercy et al. (2010)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307.8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0.11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-2.86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75796"/>
                  </a:ext>
                </a:extLst>
              </a:tr>
              <a:tr h="32388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264.2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0.16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-1.99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4818946"/>
                  </a:ext>
                </a:extLst>
              </a:tr>
              <a:tr h="32388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Combined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324830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8126" y="5429250"/>
            <a:ext cx="3371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Atlantic v Gulf: </a:t>
            </a:r>
          </a:p>
          <a:p>
            <a:r>
              <a:rPr lang="en-US" dirty="0"/>
              <a:t>Female: LRT = 18.79, </a:t>
            </a:r>
            <a:r>
              <a:rPr lang="en-US" i="1" dirty="0"/>
              <a:t>p</a:t>
            </a:r>
            <a:r>
              <a:rPr lang="en-US" dirty="0"/>
              <a:t> &lt; 0.01</a:t>
            </a:r>
          </a:p>
          <a:p>
            <a:r>
              <a:rPr lang="en-US" dirty="0"/>
              <a:t>Male: LRT = 22.18, </a:t>
            </a:r>
            <a:r>
              <a:rPr lang="en-US" i="1" dirty="0"/>
              <a:t>p</a:t>
            </a:r>
            <a:r>
              <a:rPr lang="en-US" dirty="0"/>
              <a:t> &lt; 0.01</a:t>
            </a:r>
          </a:p>
          <a:p>
            <a:r>
              <a:rPr lang="en-US" dirty="0"/>
              <a:t>Combined: LRT = 28.30, </a:t>
            </a:r>
            <a:r>
              <a:rPr lang="en-US" i="1" dirty="0"/>
              <a:t>p</a:t>
            </a:r>
            <a:r>
              <a:rPr lang="en-US" dirty="0"/>
              <a:t> &lt; 0.01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86275" y="5429250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VBGF trends opposite of what is observed in other species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Increased sample size (n = 162) with addition of UF samples will be helpful</a:t>
            </a:r>
          </a:p>
        </p:txBody>
      </p:sp>
    </p:spTree>
    <p:extLst>
      <p:ext uri="{BB962C8B-B14F-4D97-AF65-F5344CB8AC3E}">
        <p14:creationId xmlns:p14="http://schemas.microsoft.com/office/powerpoint/2010/main" val="1333498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3450" y="4100802"/>
            <a:ext cx="91726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Opinion of group participants that decision on </a:t>
            </a:r>
            <a:r>
              <a:rPr lang="en-US" sz="2800" u="sng" dirty="0"/>
              <a:t>stock ID should not be based on life history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1864" y="818984"/>
            <a:ext cx="468006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Life History Group conclusions:</a:t>
            </a:r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13183" y="1634592"/>
            <a:ext cx="104321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Significant differences in VBGF parameter estimates for great hammerheads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Appears to also be the case for scalloped hammerheads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Limited confidence that differences are real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Low sample sizes in specific cases / counter to life history patterns in similar species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 the case of scalloped hammerheads, no confidence that </a:t>
            </a:r>
            <a:r>
              <a:rPr lang="en-US" sz="2000" i="1" dirty="0"/>
              <a:t>S. gilberti  </a:t>
            </a:r>
            <a:r>
              <a:rPr lang="en-US" sz="2000" dirty="0"/>
              <a:t>samples weren’t included</a:t>
            </a:r>
            <a:endParaRPr lang="en-US" sz="20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Problematic due to potential and likely life history differences between </a:t>
            </a:r>
            <a:r>
              <a:rPr lang="en-US" sz="2000" i="1" dirty="0"/>
              <a:t>S. gilberti/lewini</a:t>
            </a:r>
            <a:r>
              <a:rPr lang="en-US" sz="2000" dirty="0"/>
              <a:t> 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843815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4456</TotalTime>
  <Words>538</Words>
  <Application>Microsoft Office PowerPoint</Application>
  <PresentationFormat>Widescreen</PresentationFormat>
  <Paragraphs>218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NSIL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""</dc:creator>
  <cp:lastModifiedBy>Kathleen Howington</cp:lastModifiedBy>
  <cp:revision>44</cp:revision>
  <dcterms:created xsi:type="dcterms:W3CDTF">2021-07-13T18:09:17Z</dcterms:created>
  <dcterms:modified xsi:type="dcterms:W3CDTF">2021-07-20T15:33:20Z</dcterms:modified>
</cp:coreProperties>
</file>