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5" r:id="rId2"/>
    <p:sldId id="256" r:id="rId3"/>
    <p:sldId id="257" r:id="rId4"/>
    <p:sldId id="259" r:id="rId5"/>
    <p:sldId id="258" r:id="rId6"/>
    <p:sldId id="260" r:id="rId7"/>
    <p:sldId id="261" r:id="rId8"/>
    <p:sldId id="272" r:id="rId9"/>
    <p:sldId id="274" r:id="rId10"/>
    <p:sldId id="267" r:id="rId11"/>
    <p:sldId id="265" r:id="rId12"/>
    <p:sldId id="273" r:id="rId13"/>
    <p:sldId id="262"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25" autoAdjust="0"/>
    <p:restoredTop sz="88136" autoAdjust="0"/>
  </p:normalViewPr>
  <p:slideViewPr>
    <p:cSldViewPr>
      <p:cViewPr varScale="1">
        <p:scale>
          <a:sx n="64" d="100"/>
          <a:sy n="64" d="100"/>
        </p:scale>
        <p:origin x="-714" y="-102"/>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D159BF-E2BE-4FA1-9BB2-174FBC858342}" type="datetimeFigureOut">
              <a:rPr lang="en-US" smtClean="0"/>
              <a:t>3/31/2011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CB0DAC-4E4D-4CC4-8EBE-3A5418A48CF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Ideally the “Assessment by SEDAR number” option in the toolbar at</a:t>
            </a:r>
            <a:r>
              <a:rPr lang="en-US" baseline="0" dirty="0" smtClean="0"/>
              <a:t> the top would include a drop down list that you could select the SEDAR number you wish, and be taken directly to the project root page.</a:t>
            </a:r>
            <a:endParaRPr lang="en-US" dirty="0"/>
          </a:p>
        </p:txBody>
      </p:sp>
      <p:sp>
        <p:nvSpPr>
          <p:cNvPr id="4" name="Slide Number Placeholder 3"/>
          <p:cNvSpPr>
            <a:spLocks noGrp="1"/>
          </p:cNvSpPr>
          <p:nvPr>
            <p:ph type="sldNum" sz="quarter" idx="10"/>
          </p:nvPr>
        </p:nvSpPr>
        <p:spPr/>
        <p:txBody>
          <a:bodyPr/>
          <a:lstStyle/>
          <a:p>
            <a:fld id="{68CB0DAC-4E4D-4CC4-8EBE-3A5418A48CF1}" type="slidenum">
              <a:rPr lang="en-US" smtClean="0"/>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SEDAR numbers listed to the left would</a:t>
            </a:r>
            <a:r>
              <a:rPr lang="en-US" baseline="0" dirty="0" smtClean="0"/>
              <a:t> not be hyperlinked.  To get to a project page you would have to click on a species hyperlink and that would direct you to the species navigation page (the example link above takes you to the wrong species, but you can get the right idea).</a:t>
            </a:r>
            <a:endParaRPr lang="en-US" dirty="0"/>
          </a:p>
        </p:txBody>
      </p:sp>
      <p:sp>
        <p:nvSpPr>
          <p:cNvPr id="4" name="Slide Number Placeholder 3"/>
          <p:cNvSpPr>
            <a:spLocks noGrp="1"/>
          </p:cNvSpPr>
          <p:nvPr>
            <p:ph type="sldNum" sz="quarter" idx="10"/>
          </p:nvPr>
        </p:nvSpPr>
        <p:spPr/>
        <p:txBody>
          <a:bodyPr/>
          <a:lstStyle/>
          <a:p>
            <a:fld id="{68CB0DAC-4E4D-4CC4-8EBE-3A5418A48CF1}" type="slidenum">
              <a:rPr lang="en-US" smtClean="0"/>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Click</a:t>
            </a:r>
            <a:r>
              <a:rPr lang="en-US" baseline="0" dirty="0" smtClean="0"/>
              <a:t> on a species to get to the species navigation page</a:t>
            </a:r>
            <a:endParaRPr lang="en-US" dirty="0"/>
          </a:p>
        </p:txBody>
      </p:sp>
      <p:sp>
        <p:nvSpPr>
          <p:cNvPr id="4" name="Slide Number Placeholder 3"/>
          <p:cNvSpPr>
            <a:spLocks noGrp="1"/>
          </p:cNvSpPr>
          <p:nvPr>
            <p:ph type="sldNum" sz="quarter" idx="10"/>
          </p:nvPr>
        </p:nvSpPr>
        <p:spPr/>
        <p:txBody>
          <a:bodyPr/>
          <a:lstStyle/>
          <a:p>
            <a:fld id="{68CB0DAC-4E4D-4CC4-8EBE-3A5418A48CF1}" type="slidenum">
              <a:rPr lang="en-US" smtClean="0"/>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an assessment was</a:t>
            </a:r>
            <a:r>
              <a:rPr lang="en-US" baseline="0" dirty="0" smtClean="0"/>
              <a:t> joint, it would show up under both cooperators and be listed as ‘joint with x Cooperator’</a:t>
            </a:r>
            <a:endParaRPr lang="en-US" dirty="0"/>
          </a:p>
        </p:txBody>
      </p:sp>
      <p:sp>
        <p:nvSpPr>
          <p:cNvPr id="4" name="Slide Number Placeholder 3"/>
          <p:cNvSpPr>
            <a:spLocks noGrp="1"/>
          </p:cNvSpPr>
          <p:nvPr>
            <p:ph type="sldNum" sz="quarter" idx="10"/>
          </p:nvPr>
        </p:nvSpPr>
        <p:spPr/>
        <p:txBody>
          <a:bodyPr/>
          <a:lstStyle/>
          <a:p>
            <a:fld id="{68CB0DAC-4E4D-4CC4-8EBE-3A5418A48CF1}" type="slidenum">
              <a:rPr lang="en-US" smtClean="0"/>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Each plan would list</a:t>
            </a:r>
            <a:r>
              <a:rPr lang="en-US" baseline="0" dirty="0" smtClean="0"/>
              <a:t> all species under that plan.  Click on a species and you would go to the species navigation page (see red snapper example).  </a:t>
            </a:r>
            <a:endParaRPr lang="en-US" dirty="0"/>
          </a:p>
        </p:txBody>
      </p:sp>
      <p:sp>
        <p:nvSpPr>
          <p:cNvPr id="4" name="Slide Number Placeholder 3"/>
          <p:cNvSpPr>
            <a:spLocks noGrp="1"/>
          </p:cNvSpPr>
          <p:nvPr>
            <p:ph type="sldNum" sz="quarter" idx="10"/>
          </p:nvPr>
        </p:nvSpPr>
        <p:spPr/>
        <p:txBody>
          <a:bodyPr/>
          <a:lstStyle/>
          <a:p>
            <a:fld id="{68CB0DAC-4E4D-4CC4-8EBE-3A5418A48CF1}" type="slidenum">
              <a:rPr lang="en-US" smtClean="0"/>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Species Navigation</a:t>
            </a:r>
            <a:r>
              <a:rPr lang="en-US" baseline="0" dirty="0" smtClean="0"/>
              <a:t> Page</a:t>
            </a:r>
            <a:endParaRPr lang="en-US" dirty="0"/>
          </a:p>
        </p:txBody>
      </p:sp>
      <p:sp>
        <p:nvSpPr>
          <p:cNvPr id="4" name="Slide Number Placeholder 3"/>
          <p:cNvSpPr>
            <a:spLocks noGrp="1"/>
          </p:cNvSpPr>
          <p:nvPr>
            <p:ph type="sldNum" sz="quarter" idx="10"/>
          </p:nvPr>
        </p:nvSpPr>
        <p:spPr/>
        <p:txBody>
          <a:bodyPr/>
          <a:lstStyle/>
          <a:p>
            <a:fld id="{68CB0DAC-4E4D-4CC4-8EBE-3A5418A48CF1}" type="slidenum">
              <a:rPr lang="en-US" smtClean="0"/>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a “root page” that is cooperator-, species-, and project number-specific.</a:t>
            </a:r>
            <a:endParaRPr lang="en-US" dirty="0"/>
          </a:p>
        </p:txBody>
      </p:sp>
      <p:sp>
        <p:nvSpPr>
          <p:cNvPr id="4" name="Slide Number Placeholder 3"/>
          <p:cNvSpPr>
            <a:spLocks noGrp="1"/>
          </p:cNvSpPr>
          <p:nvPr>
            <p:ph type="sldNum" sz="quarter" idx="10"/>
          </p:nvPr>
        </p:nvSpPr>
        <p:spPr/>
        <p:txBody>
          <a:bodyPr/>
          <a:lstStyle/>
          <a:p>
            <a:fld id="{68CB0DAC-4E4D-4CC4-8EBE-3A5418A48CF1}" type="slidenum">
              <a:rPr lang="en-US" smtClean="0"/>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page</a:t>
            </a:r>
            <a:r>
              <a:rPr lang="en-US" baseline="0" dirty="0" smtClean="0"/>
              <a:t> is a one-stop access to information about all the SEDAR activities done in a given region, for a given species.  Although the categories are lumped differently here (reports, documents, etc), within each you will still be able to access all of the same information as is on the individual species project page (like slide 10)</a:t>
            </a:r>
            <a:endParaRPr lang="en-US" dirty="0"/>
          </a:p>
        </p:txBody>
      </p:sp>
      <p:sp>
        <p:nvSpPr>
          <p:cNvPr id="4" name="Slide Number Placeholder 3"/>
          <p:cNvSpPr>
            <a:spLocks noGrp="1"/>
          </p:cNvSpPr>
          <p:nvPr>
            <p:ph type="sldNum" sz="quarter" idx="10"/>
          </p:nvPr>
        </p:nvSpPr>
        <p:spPr/>
        <p:txBody>
          <a:bodyPr/>
          <a:lstStyle/>
          <a:p>
            <a:fld id="{68CB0DAC-4E4D-4CC4-8EBE-3A5418A48CF1}" type="slidenum">
              <a:rPr lang="en-US" smtClean="0"/>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0A040CD-80AF-414E-9149-20DF5266F5AC}" type="datetimeFigureOut">
              <a:rPr lang="en-US" smtClean="0"/>
              <a:pPr/>
              <a:t>3/30/2011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07F8F4-9A70-4FDA-AE27-12D4DE377A7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A040CD-80AF-414E-9149-20DF5266F5AC}" type="datetimeFigureOut">
              <a:rPr lang="en-US" smtClean="0"/>
              <a:pPr/>
              <a:t>3/30/2011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07F8F4-9A70-4FDA-AE27-12D4DE377A7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A040CD-80AF-414E-9149-20DF5266F5AC}" type="datetimeFigureOut">
              <a:rPr lang="en-US" smtClean="0"/>
              <a:pPr/>
              <a:t>3/30/2011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07F8F4-9A70-4FDA-AE27-12D4DE377A7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A040CD-80AF-414E-9149-20DF5266F5AC}" type="datetimeFigureOut">
              <a:rPr lang="en-US" smtClean="0"/>
              <a:pPr/>
              <a:t>3/30/2011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07F8F4-9A70-4FDA-AE27-12D4DE377A7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0A040CD-80AF-414E-9149-20DF5266F5AC}" type="datetimeFigureOut">
              <a:rPr lang="en-US" smtClean="0"/>
              <a:pPr/>
              <a:t>3/30/2011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07F8F4-9A70-4FDA-AE27-12D4DE377A7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0A040CD-80AF-414E-9149-20DF5266F5AC}" type="datetimeFigureOut">
              <a:rPr lang="en-US" smtClean="0"/>
              <a:pPr/>
              <a:t>3/30/2011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07F8F4-9A70-4FDA-AE27-12D4DE377A7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0A040CD-80AF-414E-9149-20DF5266F5AC}" type="datetimeFigureOut">
              <a:rPr lang="en-US" smtClean="0"/>
              <a:pPr/>
              <a:t>3/30/2011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07F8F4-9A70-4FDA-AE27-12D4DE377A7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A040CD-80AF-414E-9149-20DF5266F5AC}" type="datetimeFigureOut">
              <a:rPr lang="en-US" smtClean="0"/>
              <a:pPr/>
              <a:t>3/30/2011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07F8F4-9A70-4FDA-AE27-12D4DE377A7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A040CD-80AF-414E-9149-20DF5266F5AC}" type="datetimeFigureOut">
              <a:rPr lang="en-US" smtClean="0"/>
              <a:pPr/>
              <a:t>3/30/2011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07F8F4-9A70-4FDA-AE27-12D4DE377A7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A040CD-80AF-414E-9149-20DF5266F5AC}" type="datetimeFigureOut">
              <a:rPr lang="en-US" smtClean="0"/>
              <a:pPr/>
              <a:t>3/30/2011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07F8F4-9A70-4FDA-AE27-12D4DE377A7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A040CD-80AF-414E-9149-20DF5266F5AC}" type="datetimeFigureOut">
              <a:rPr lang="en-US" smtClean="0"/>
              <a:pPr/>
              <a:t>3/30/2011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07F8F4-9A70-4FDA-AE27-12D4DE377A7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A040CD-80AF-414E-9149-20DF5266F5AC}" type="datetimeFigureOut">
              <a:rPr lang="en-US" smtClean="0"/>
              <a:pPr/>
              <a:t>3/30/2011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07F8F4-9A70-4FDA-AE27-12D4DE377A7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slide" Target="slide12.xml"/><Relationship Id="rId7" Type="http://schemas.openxmlformats.org/officeDocument/2006/relationships/slide" Target="slide5.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slide" Target="slide3.xml"/><Relationship Id="rId11" Type="http://schemas.openxmlformats.org/officeDocument/2006/relationships/slide" Target="slide8.xml"/><Relationship Id="rId5" Type="http://schemas.openxmlformats.org/officeDocument/2006/relationships/image" Target="../media/image2.png"/><Relationship Id="rId10" Type="http://schemas.openxmlformats.org/officeDocument/2006/relationships/slide" Target="slide7.xml"/><Relationship Id="rId4" Type="http://schemas.openxmlformats.org/officeDocument/2006/relationships/slide" Target="slide11.xml"/><Relationship Id="rId9" Type="http://schemas.openxmlformats.org/officeDocument/2006/relationships/slide" Target="slide6.xml"/></Relationships>
</file>

<file path=ppt/slides/_rels/slide11.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slide" Target="slide6.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slide" Target="slide4.xml"/><Relationship Id="rId5" Type="http://schemas.openxmlformats.org/officeDocument/2006/relationships/slide" Target="slide5.xml"/><Relationship Id="rId4" Type="http://schemas.openxmlformats.org/officeDocument/2006/relationships/slide" Target="slide3.xml"/><Relationship Id="rId9" Type="http://schemas.openxmlformats.org/officeDocument/2006/relationships/slide" Target="slide8.xml"/></Relationships>
</file>

<file path=ppt/slides/_rels/slide12.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slide" Target="slide11.xml"/><Relationship Id="rId7" Type="http://schemas.openxmlformats.org/officeDocument/2006/relationships/slide" Target="slide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2.png"/><Relationship Id="rId9" Type="http://schemas.openxmlformats.org/officeDocument/2006/relationships/slide" Target="slide7.xml"/></Relationships>
</file>

<file path=ppt/slides/_rels/slide13.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3.xml"/><Relationship Id="rId7" Type="http://schemas.openxmlformats.org/officeDocument/2006/relationships/slide" Target="slide7.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slide" Target="slide4.xml"/><Relationship Id="rId4" Type="http://schemas.openxmlformats.org/officeDocument/2006/relationships/slide" Target="slide5.xml"/></Relationships>
</file>

<file path=ppt/slides/_rels/slide14.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3.xml"/><Relationship Id="rId7" Type="http://schemas.openxmlformats.org/officeDocument/2006/relationships/slide" Target="slide7.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slide" Target="slide4.xml"/><Relationship Id="rId4" Type="http://schemas.openxmlformats.org/officeDocument/2006/relationships/slide" Target="slide5.xml"/></Relationships>
</file>

<file path=ppt/slides/_rels/slide2.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image" Target="../media/image1.wmf"/><Relationship Id="rId7" Type="http://schemas.openxmlformats.org/officeDocument/2006/relationships/slide" Target="slide4.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slide" Target="slide5.xml"/><Relationship Id="rId11" Type="http://schemas.openxmlformats.org/officeDocument/2006/relationships/image" Target="../media/image3.png"/><Relationship Id="rId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2.png"/><Relationship Id="rId9" Type="http://schemas.openxmlformats.org/officeDocument/2006/relationships/slide" Target="slide7.xml"/></Relationships>
</file>

<file path=ppt/slides/_rels/slide3.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3.xml"/><Relationship Id="rId7" Type="http://schemas.openxmlformats.org/officeDocument/2006/relationships/slide" Target="slide7.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slide" Target="slide4.xml"/><Relationship Id="rId4" Type="http://schemas.openxmlformats.org/officeDocument/2006/relationships/slide" Target="slide5.xml"/></Relationships>
</file>

<file path=ppt/slides/_rels/slide4.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slide" Target="slide10.xml"/><Relationship Id="rId7" Type="http://schemas.openxmlformats.org/officeDocument/2006/relationships/slide" Target="slide4.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slide" Target="slide5.xml"/><Relationship Id="rId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2.png"/><Relationship Id="rId9" Type="http://schemas.openxmlformats.org/officeDocument/2006/relationships/slide" Target="slide7.xml"/></Relationships>
</file>

<file path=ppt/slides/_rels/slide5.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3.xml"/><Relationship Id="rId7" Type="http://schemas.openxmlformats.org/officeDocument/2006/relationships/slide" Target="slide7.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slide" Target="slide4.xml"/><Relationship Id="rId4" Type="http://schemas.openxmlformats.org/officeDocument/2006/relationships/slide" Target="slide5.xml"/></Relationships>
</file>

<file path=ppt/slides/_rels/slide6.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slide" Target="slide6.xml"/><Relationship Id="rId2" Type="http://schemas.openxmlformats.org/officeDocument/2006/relationships/slide" Target="slide10.xml"/><Relationship Id="rId1" Type="http://schemas.openxmlformats.org/officeDocument/2006/relationships/slideLayout" Target="../slideLayouts/slideLayout7.xml"/><Relationship Id="rId6" Type="http://schemas.openxmlformats.org/officeDocument/2006/relationships/slide" Target="slide4.xml"/><Relationship Id="rId5" Type="http://schemas.openxmlformats.org/officeDocument/2006/relationships/slide" Target="slide5.xml"/><Relationship Id="rId4" Type="http://schemas.openxmlformats.org/officeDocument/2006/relationships/slide" Target="slide3.xml"/><Relationship Id="rId9" Type="http://schemas.openxmlformats.org/officeDocument/2006/relationships/slide" Target="slide8.xml"/></Relationships>
</file>

<file path=ppt/slides/_rels/slide7.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slide" Target="slide10.xml"/><Relationship Id="rId7" Type="http://schemas.openxmlformats.org/officeDocument/2006/relationships/slide" Target="slide4.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2.png"/><Relationship Id="rId9" Type="http://schemas.openxmlformats.org/officeDocument/2006/relationships/slide" Target="slide7.xml"/></Relationships>
</file>

<file path=ppt/slides/_rels/slide8.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slide" Target="slide9.xml"/><Relationship Id="rId7" Type="http://schemas.openxmlformats.org/officeDocument/2006/relationships/slide" Target="slide4.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2.png"/><Relationship Id="rId9" Type="http://schemas.openxmlformats.org/officeDocument/2006/relationships/slide" Target="slide7.xml"/></Relationships>
</file>

<file path=ppt/slides/_rels/slide9.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slide" Target="slide10.xml"/><Relationship Id="rId7" Type="http://schemas.openxmlformats.org/officeDocument/2006/relationships/slide" Target="slide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2.png"/><Relationship Id="rId9" Type="http://schemas.openxmlformats.org/officeDocument/2006/relationships/slide" Target="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rmAutofit fontScale="90000"/>
          </a:bodyPr>
          <a:lstStyle/>
          <a:p>
            <a:r>
              <a:rPr lang="en-US" dirty="0" smtClean="0"/>
              <a:t>Goals for a redesigned SEDAR website</a:t>
            </a:r>
            <a:endParaRPr lang="en-US" dirty="0"/>
          </a:p>
        </p:txBody>
      </p:sp>
      <p:sp>
        <p:nvSpPr>
          <p:cNvPr id="3" name="Content Placeholder 2"/>
          <p:cNvSpPr>
            <a:spLocks noGrp="1"/>
          </p:cNvSpPr>
          <p:nvPr>
            <p:ph idx="1"/>
          </p:nvPr>
        </p:nvSpPr>
        <p:spPr>
          <a:xfrm>
            <a:off x="457200" y="2057400"/>
            <a:ext cx="8229600" cy="4068763"/>
          </a:xfrm>
        </p:spPr>
        <p:txBody>
          <a:bodyPr>
            <a:normAutofit/>
          </a:bodyPr>
          <a:lstStyle/>
          <a:p>
            <a:pPr marL="457200" lvl="0" indent="-457200">
              <a:buFont typeface="+mj-lt"/>
              <a:buAutoNum type="arabicParenR"/>
            </a:pPr>
            <a:r>
              <a:rPr lang="en-US" sz="2400" dirty="0" smtClean="0"/>
              <a:t>Create an easier to use layout with information that is easier to find.</a:t>
            </a:r>
          </a:p>
          <a:p>
            <a:pPr marL="457200" lvl="0" indent="-457200">
              <a:buFont typeface="+mj-lt"/>
              <a:buAutoNum type="arabicParenR"/>
            </a:pPr>
            <a:r>
              <a:rPr lang="en-US" sz="2400" dirty="0" smtClean="0"/>
              <a:t>Develop the SEDAR website as a resource for analysts, managers, and constituents by adding reference content and making content easy to find.</a:t>
            </a:r>
          </a:p>
          <a:p>
            <a:pPr marL="457200" lvl="0" indent="-457200">
              <a:buFont typeface="+mj-lt"/>
              <a:buAutoNum type="arabicParenR"/>
            </a:pPr>
            <a:r>
              <a:rPr lang="en-US" sz="2400" dirty="0" smtClean="0"/>
              <a:t>Avoid redundancy in document uploading. </a:t>
            </a:r>
          </a:p>
          <a:p>
            <a:pPr marL="457200" lvl="0" indent="-457200">
              <a:buFont typeface="+mj-lt"/>
              <a:buAutoNum type="arabicParenR"/>
            </a:pPr>
            <a:r>
              <a:rPr lang="en-US" sz="2400" dirty="0" smtClean="0"/>
              <a:t>Make it easier for SEDAR staff to change and add information without relying on Science Center staff. </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133600" y="0"/>
            <a:ext cx="6096000" cy="1470025"/>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t>SEDAR</a:t>
            </a:r>
            <a:b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br>
            <a:r>
              <a:rPr kumimoji="0" lang="en-US" sz="22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SouthEast</a:t>
            </a:r>
            <a:r>
              <a:rPr kumimoji="0" lang="en-US" sz="2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Data, Assessment, and Review</a:t>
            </a:r>
            <a:endParaRPr kumimoji="0" lang="en-US" sz="2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 name="Content Placeholder 2"/>
          <p:cNvSpPr>
            <a:spLocks noGrp="1"/>
          </p:cNvSpPr>
          <p:nvPr>
            <p:ph idx="4294967295"/>
          </p:nvPr>
        </p:nvSpPr>
        <p:spPr>
          <a:xfrm>
            <a:off x="152400" y="2286001"/>
            <a:ext cx="8839200" cy="4267200"/>
          </a:xfrm>
        </p:spPr>
        <p:txBody>
          <a:bodyPr>
            <a:noAutofit/>
          </a:bodyPr>
          <a:lstStyle/>
          <a:p>
            <a:pPr>
              <a:buNone/>
            </a:pPr>
            <a:r>
              <a:rPr lang="en-US" u="sng" dirty="0" smtClean="0">
                <a:latin typeface="Times New Roman" pitchFamily="18" charset="0"/>
                <a:cs typeface="Times New Roman" pitchFamily="18" charset="0"/>
              </a:rPr>
              <a:t>Red snapper </a:t>
            </a:r>
            <a:r>
              <a:rPr lang="en-US" u="sng" dirty="0" smtClean="0">
                <a:latin typeface="Times New Roman" pitchFamily="18" charset="0"/>
                <a:cs typeface="Times New Roman" pitchFamily="18" charset="0"/>
              </a:rPr>
              <a:t>(</a:t>
            </a:r>
            <a:r>
              <a:rPr lang="en-US" i="1" u="sng" dirty="0" err="1" smtClean="0">
                <a:latin typeface="Times New Roman" pitchFamily="18" charset="0"/>
                <a:cs typeface="Times New Roman" pitchFamily="18" charset="0"/>
              </a:rPr>
              <a:t>Lutjanus</a:t>
            </a:r>
            <a:r>
              <a:rPr lang="en-US" i="1" u="sng" dirty="0" smtClean="0">
                <a:latin typeface="Times New Roman" pitchFamily="18" charset="0"/>
                <a:cs typeface="Times New Roman" pitchFamily="18" charset="0"/>
              </a:rPr>
              <a:t> </a:t>
            </a:r>
            <a:r>
              <a:rPr lang="en-US" i="1" u="sng" dirty="0" err="1" smtClean="0">
                <a:latin typeface="Times New Roman" pitchFamily="18" charset="0"/>
                <a:cs typeface="Times New Roman" pitchFamily="18" charset="0"/>
              </a:rPr>
              <a:t>campechanus</a:t>
            </a:r>
            <a:r>
              <a:rPr lang="en-US" u="sng" dirty="0" smtClean="0">
                <a:latin typeface="Times New Roman" pitchFamily="18" charset="0"/>
                <a:cs typeface="Times New Roman" pitchFamily="18" charset="0"/>
              </a:rPr>
              <a:t>)</a:t>
            </a:r>
            <a:endParaRPr lang="en-US" u="sng"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r>
              <a:rPr lang="en-US" sz="2400" b="1" dirty="0" smtClean="0">
                <a:latin typeface="Times New Roman" pitchFamily="18" charset="0"/>
                <a:cs typeface="Times New Roman" pitchFamily="18" charset="0"/>
              </a:rPr>
              <a:t>Caribbean		Gulf </a:t>
            </a:r>
            <a:r>
              <a:rPr lang="en-US" sz="2400" b="1" dirty="0" smtClean="0">
                <a:latin typeface="Times New Roman" pitchFamily="18" charset="0"/>
                <a:cs typeface="Times New Roman" pitchFamily="18" charset="0"/>
              </a:rPr>
              <a:t>of Mexico</a:t>
            </a:r>
            <a:r>
              <a:rPr lang="en-US"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South </a:t>
            </a:r>
            <a:r>
              <a:rPr lang="en-US" sz="2400" b="1" dirty="0" smtClean="0">
                <a:latin typeface="Times New Roman" pitchFamily="18" charset="0"/>
                <a:cs typeface="Times New Roman" pitchFamily="18" charset="0"/>
              </a:rPr>
              <a:t>Atlantic </a:t>
            </a:r>
            <a:r>
              <a:rPr lang="en-US" sz="800" b="1" dirty="0" smtClean="0">
                <a:latin typeface="Times New Roman" pitchFamily="18" charset="0"/>
                <a:cs typeface="Times New Roman" pitchFamily="18" charset="0"/>
              </a:rPr>
              <a:t>	  </a:t>
            </a:r>
            <a:endParaRPr lang="en-US" sz="800" b="1" dirty="0" smtClean="0">
              <a:latin typeface="Times New Roman" pitchFamily="18" charset="0"/>
              <a:cs typeface="Times New Roman" pitchFamily="18" charset="0"/>
            </a:endParaRPr>
          </a:p>
          <a:p>
            <a:pPr>
              <a:buNone/>
            </a:pPr>
            <a:r>
              <a:rPr lang="en-US" sz="1800" dirty="0" smtClean="0">
                <a:latin typeface="Times New Roman" pitchFamily="18" charset="0"/>
                <a:cs typeface="Times New Roman" pitchFamily="18" charset="0"/>
              </a:rPr>
              <a:t>not assessed</a:t>
            </a:r>
            <a:r>
              <a:rPr lang="en-US"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All </a:t>
            </a:r>
            <a:r>
              <a:rPr lang="en-US" sz="1800" dirty="0" err="1" smtClean="0">
                <a:latin typeface="Times New Roman" pitchFamily="18" charset="0"/>
                <a:cs typeface="Times New Roman" pitchFamily="18" charset="0"/>
              </a:rPr>
              <a:t>GoM</a:t>
            </a:r>
            <a:r>
              <a:rPr lang="en-US" sz="1800" dirty="0" smtClean="0">
                <a:latin typeface="Times New Roman" pitchFamily="18" charset="0"/>
                <a:cs typeface="Times New Roman" pitchFamily="18" charset="0"/>
              </a:rPr>
              <a:t> Red Snapper		</a:t>
            </a:r>
            <a:r>
              <a:rPr lang="en-US" sz="1800" dirty="0" smtClean="0">
                <a:latin typeface="Times New Roman" pitchFamily="18" charset="0"/>
                <a:cs typeface="Times New Roman" pitchFamily="18" charset="0"/>
                <a:hlinkClick r:id="rId3" action="ppaction://hlinksldjump"/>
              </a:rPr>
              <a:t>All SA red snapper</a:t>
            </a:r>
            <a:endParaRPr lang="en-US" sz="1800" dirty="0" smtClean="0">
              <a:latin typeface="Times New Roman" pitchFamily="18" charset="0"/>
              <a:cs typeface="Times New Roman" pitchFamily="18" charset="0"/>
            </a:endParaRPr>
          </a:p>
          <a:p>
            <a:pPr>
              <a:buNone/>
            </a:pPr>
            <a:r>
              <a:rPr lang="en-US" sz="1800" dirty="0" smtClean="0">
                <a:latin typeface="Times New Roman" pitchFamily="18" charset="0"/>
                <a:cs typeface="Times New Roman" pitchFamily="18" charset="0"/>
              </a:rPr>
              <a:t>				Update to SEDAR 7 (2009)</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SEDAR </a:t>
            </a:r>
            <a:r>
              <a:rPr lang="en-US" sz="1800" dirty="0" smtClean="0">
                <a:latin typeface="Times New Roman" pitchFamily="18" charset="0"/>
                <a:cs typeface="Times New Roman" pitchFamily="18" charset="0"/>
              </a:rPr>
              <a:t>24 (2010</a:t>
            </a:r>
            <a:r>
              <a:rPr lang="en-US" sz="1800" dirty="0" smtClean="0">
                <a:latin typeface="Times New Roman" pitchFamily="18" charset="0"/>
                <a:cs typeface="Times New Roman" pitchFamily="18" charset="0"/>
              </a:rPr>
              <a:t>)</a:t>
            </a:r>
          </a:p>
          <a:p>
            <a:pPr>
              <a:buNone/>
            </a:pP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SEDAR 7 (2005) </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hlinkClick r:id="rId4" action="ppaction://hlinksldjump"/>
              </a:rPr>
              <a:t>SEDAR </a:t>
            </a:r>
            <a:r>
              <a:rPr lang="en-US" sz="1800" dirty="0" smtClean="0">
                <a:latin typeface="Times New Roman" pitchFamily="18" charset="0"/>
                <a:cs typeface="Times New Roman" pitchFamily="18" charset="0"/>
                <a:hlinkClick r:id="rId4" action="ppaction://hlinksldjump"/>
              </a:rPr>
              <a:t>15 (2007)</a:t>
            </a:r>
            <a:endParaRPr lang="en-US" sz="18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p:txBody>
      </p:sp>
      <p:pic>
        <p:nvPicPr>
          <p:cNvPr id="5" name="Picture 4"/>
          <p:cNvPicPr/>
          <p:nvPr/>
        </p:nvPicPr>
        <p:blipFill>
          <a:blip r:embed="rId5" cstate="print"/>
          <a:srcRect/>
          <a:stretch>
            <a:fillRect/>
          </a:stretch>
        </p:blipFill>
        <p:spPr bwMode="auto">
          <a:xfrm>
            <a:off x="228600" y="152400"/>
            <a:ext cx="1219200" cy="1295400"/>
          </a:xfrm>
          <a:prstGeom prst="rect">
            <a:avLst/>
          </a:prstGeom>
          <a:noFill/>
        </p:spPr>
      </p:pic>
      <p:sp>
        <p:nvSpPr>
          <p:cNvPr id="9" name="TextBox 8"/>
          <p:cNvSpPr txBox="1"/>
          <p:nvPr/>
        </p:nvSpPr>
        <p:spPr>
          <a:xfrm>
            <a:off x="0" y="1600200"/>
            <a:ext cx="9144000" cy="553998"/>
          </a:xfrm>
          <a:prstGeom prst="rect">
            <a:avLst/>
          </a:prstGeom>
          <a:solidFill>
            <a:schemeClr val="bg1"/>
          </a:solidFill>
        </p:spPr>
        <p:txBody>
          <a:bodyPr wrap="square" rtlCol="0">
            <a:spAutoFit/>
          </a:bodyPr>
          <a:lstStyle/>
          <a:p>
            <a:pPr algn="ctr"/>
            <a:r>
              <a:rPr lang="en-US" sz="1500" dirty="0" smtClean="0">
                <a:hlinkClick r:id="rId6" action="ppaction://hlinksldjump"/>
              </a:rPr>
              <a:t>SEDAR Information  </a:t>
            </a:r>
            <a:r>
              <a:rPr lang="en-US" sz="1500" dirty="0" smtClean="0"/>
              <a:t>			 </a:t>
            </a:r>
            <a:r>
              <a:rPr lang="en-US" sz="1500" dirty="0" smtClean="0">
                <a:hlinkClick r:id="rId7" action="ppaction://hlinksldjump"/>
              </a:rPr>
              <a:t>Contact Us</a:t>
            </a:r>
            <a:r>
              <a:rPr lang="en-US" sz="1500" dirty="0" smtClean="0"/>
              <a:t>			</a:t>
            </a:r>
            <a:r>
              <a:rPr lang="en-US" sz="1500" dirty="0" smtClean="0">
                <a:hlinkClick r:id="rId8" action="ppaction://hlinksldjump"/>
              </a:rPr>
              <a:t>Calendar &amp; Project Schedules</a:t>
            </a:r>
            <a:endParaRPr lang="en-US" sz="1500" dirty="0" smtClean="0"/>
          </a:p>
          <a:p>
            <a:pPr algn="ctr"/>
            <a:r>
              <a:rPr lang="en-US" sz="1500" dirty="0" smtClean="0">
                <a:hlinkClick r:id="rId9" action="ppaction://hlinksldjump"/>
              </a:rPr>
              <a:t>Assessment by Species</a:t>
            </a:r>
            <a:r>
              <a:rPr lang="en-US" sz="1500" dirty="0" smtClean="0"/>
              <a:t>		</a:t>
            </a:r>
            <a:r>
              <a:rPr lang="en-US" sz="1500" dirty="0" smtClean="0">
                <a:hlinkClick r:id="rId10" action="ppaction://hlinksldjump"/>
              </a:rPr>
              <a:t>  Assessment  by SEDAR number</a:t>
            </a:r>
            <a:r>
              <a:rPr lang="en-US" sz="1500" dirty="0" smtClean="0"/>
              <a:t>		  </a:t>
            </a:r>
            <a:r>
              <a:rPr lang="en-US" sz="1500" dirty="0" smtClean="0">
                <a:hlinkClick r:id="rId11" action="ppaction://hlinksldjump"/>
              </a:rPr>
              <a:t>Assessment by Cooperator</a:t>
            </a:r>
            <a:endParaRPr lang="en-US" sz="15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09800"/>
            <a:ext cx="8382000" cy="685800"/>
          </a:xfrm>
        </p:spPr>
        <p:txBody>
          <a:bodyPr>
            <a:noAutofit/>
          </a:bodyPr>
          <a:lstStyle/>
          <a:p>
            <a:pPr algn="l"/>
            <a:r>
              <a:rPr lang="en-US" sz="2400" u="sng" dirty="0" smtClean="0">
                <a:latin typeface="Times New Roman" pitchFamily="18" charset="0"/>
                <a:cs typeface="Times New Roman" pitchFamily="18" charset="0"/>
              </a:rPr>
              <a:t>SEDAR </a:t>
            </a:r>
            <a:r>
              <a:rPr lang="en-US" sz="2400" u="sng" dirty="0" smtClean="0">
                <a:latin typeface="Times New Roman" pitchFamily="18" charset="0"/>
                <a:cs typeface="Times New Roman" pitchFamily="18" charset="0"/>
              </a:rPr>
              <a:t>15 SA Red </a:t>
            </a:r>
            <a:r>
              <a:rPr lang="en-US" sz="2400" u="sng" dirty="0" smtClean="0">
                <a:latin typeface="Times New Roman" pitchFamily="18" charset="0"/>
                <a:cs typeface="Times New Roman" pitchFamily="18" charset="0"/>
              </a:rPr>
              <a:t>S</a:t>
            </a:r>
            <a:r>
              <a:rPr lang="en-US" sz="2400" u="sng" dirty="0" smtClean="0">
                <a:latin typeface="Times New Roman" pitchFamily="18" charset="0"/>
                <a:cs typeface="Times New Roman" pitchFamily="18" charset="0"/>
              </a:rPr>
              <a:t>napper and Greater Amberjack, </a:t>
            </a:r>
            <a:r>
              <a:rPr lang="en-US" sz="2400" u="sng" dirty="0" err="1" smtClean="0">
                <a:latin typeface="Times New Roman" pitchFamily="18" charset="0"/>
                <a:cs typeface="Times New Roman" pitchFamily="18" charset="0"/>
              </a:rPr>
              <a:t>GoM</a:t>
            </a:r>
            <a:r>
              <a:rPr lang="en-US" sz="2400" u="sng" dirty="0" smtClean="0">
                <a:latin typeface="Times New Roman" pitchFamily="18" charset="0"/>
                <a:cs typeface="Times New Roman" pitchFamily="18" charset="0"/>
              </a:rPr>
              <a:t>/SA Mutton Snapper,  (2007)</a:t>
            </a:r>
            <a:endParaRPr lang="en-US" sz="2400" u="sng" dirty="0">
              <a:latin typeface="Times New Roman" pitchFamily="18" charset="0"/>
              <a:cs typeface="Times New Roman" pitchFamily="18" charset="0"/>
            </a:endParaRPr>
          </a:p>
        </p:txBody>
      </p:sp>
      <p:sp>
        <p:nvSpPr>
          <p:cNvPr id="3" name="Content Placeholder 2"/>
          <p:cNvSpPr>
            <a:spLocks noGrp="1"/>
          </p:cNvSpPr>
          <p:nvPr>
            <p:ph idx="1"/>
          </p:nvPr>
        </p:nvSpPr>
        <p:spPr>
          <a:xfrm>
            <a:off x="228600" y="3200400"/>
            <a:ext cx="3048000" cy="3657600"/>
          </a:xfrm>
        </p:spPr>
        <p:txBody>
          <a:bodyPr>
            <a:normAutofit fontScale="47500" lnSpcReduction="20000"/>
          </a:bodyPr>
          <a:lstStyle/>
          <a:p>
            <a:r>
              <a:rPr lang="en-US" dirty="0" smtClean="0"/>
              <a:t>Final </a:t>
            </a:r>
            <a:r>
              <a:rPr lang="en-US" dirty="0" smtClean="0"/>
              <a:t>SAR</a:t>
            </a:r>
            <a:endParaRPr lang="en-US" dirty="0" smtClean="0"/>
          </a:p>
          <a:p>
            <a:r>
              <a:rPr lang="en-US" dirty="0" smtClean="0"/>
              <a:t>CIE reports</a:t>
            </a:r>
          </a:p>
          <a:p>
            <a:r>
              <a:rPr lang="en-US" dirty="0" smtClean="0"/>
              <a:t>Document list</a:t>
            </a:r>
          </a:p>
          <a:p>
            <a:r>
              <a:rPr lang="en-US" dirty="0" smtClean="0"/>
              <a:t>Working papers (DW, AW, RW)</a:t>
            </a:r>
          </a:p>
          <a:p>
            <a:r>
              <a:rPr lang="en-US" dirty="0" smtClean="0"/>
              <a:t>Reference docs</a:t>
            </a:r>
          </a:p>
          <a:p>
            <a:r>
              <a:rPr lang="en-US" dirty="0" smtClean="0"/>
              <a:t>Presentations (DW, AW, RW)</a:t>
            </a:r>
          </a:p>
          <a:p>
            <a:r>
              <a:rPr lang="en-US" dirty="0" smtClean="0"/>
              <a:t>Schedule</a:t>
            </a:r>
          </a:p>
          <a:p>
            <a:r>
              <a:rPr lang="en-US" dirty="0" smtClean="0"/>
              <a:t>SSC report</a:t>
            </a:r>
          </a:p>
          <a:p>
            <a:r>
              <a:rPr lang="en-US" dirty="0" smtClean="0"/>
              <a:t>Meeting location/hotel info</a:t>
            </a:r>
          </a:p>
          <a:p>
            <a:r>
              <a:rPr lang="en-US" dirty="0" smtClean="0"/>
              <a:t>Links to SSC decisions/Cooperator summaries/management decisions (navigate away from page, links/documents provided by each Cooperator)</a:t>
            </a:r>
          </a:p>
        </p:txBody>
      </p:sp>
      <p:sp>
        <p:nvSpPr>
          <p:cNvPr id="4" name="TextBox 3"/>
          <p:cNvSpPr txBox="1"/>
          <p:nvPr/>
        </p:nvSpPr>
        <p:spPr>
          <a:xfrm>
            <a:off x="3581400" y="3124200"/>
            <a:ext cx="5257800" cy="3139321"/>
          </a:xfrm>
          <a:prstGeom prst="rect">
            <a:avLst/>
          </a:prstGeom>
          <a:noFill/>
          <a:ln>
            <a:solidFill>
              <a:schemeClr val="tx1"/>
            </a:solidFill>
          </a:ln>
        </p:spPr>
        <p:txBody>
          <a:bodyPr wrap="square" rtlCol="0">
            <a:spAutoFit/>
          </a:bodyPr>
          <a:lstStyle/>
          <a:p>
            <a:r>
              <a:rPr lang="en-US" dirty="0" smtClean="0"/>
              <a:t>Content </a:t>
            </a:r>
            <a:r>
              <a:rPr lang="en-US" dirty="0" smtClean="0"/>
              <a:t>here – during ongoing project this box would default to meeting dates and location info.  Once project is over, this box would default to a short summary of events and what’s available.  If a user clicked on a link to the left, this box would fill with that </a:t>
            </a:r>
            <a:r>
              <a:rPr lang="en-US" dirty="0" smtClean="0"/>
              <a:t>info</a:t>
            </a:r>
          </a:p>
          <a:p>
            <a:endParaRPr lang="en-US" dirty="0" smtClean="0"/>
          </a:p>
          <a:p>
            <a:endParaRPr lang="en-US" dirty="0" smtClean="0"/>
          </a:p>
          <a:p>
            <a:endParaRPr lang="en-US" dirty="0" smtClean="0"/>
          </a:p>
          <a:p>
            <a:endParaRPr lang="en-US" dirty="0" smtClean="0"/>
          </a:p>
          <a:p>
            <a:endParaRPr lang="en-US" dirty="0"/>
          </a:p>
        </p:txBody>
      </p:sp>
      <p:sp>
        <p:nvSpPr>
          <p:cNvPr id="5" name="Title 1"/>
          <p:cNvSpPr txBox="1">
            <a:spLocks/>
          </p:cNvSpPr>
          <p:nvPr/>
        </p:nvSpPr>
        <p:spPr>
          <a:xfrm>
            <a:off x="2133600" y="0"/>
            <a:ext cx="6096000" cy="1470025"/>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t>SEDAR</a:t>
            </a:r>
            <a:b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br>
            <a:r>
              <a:rPr kumimoji="0" lang="en-US" sz="22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SouthEast</a:t>
            </a:r>
            <a:r>
              <a:rPr kumimoji="0" lang="en-US" sz="2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Data, Assessment, and Review</a:t>
            </a:r>
            <a:endParaRPr kumimoji="0" lang="en-US" sz="2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6" name="Picture 5"/>
          <p:cNvPicPr/>
          <p:nvPr/>
        </p:nvPicPr>
        <p:blipFill>
          <a:blip r:embed="rId3" cstate="print"/>
          <a:srcRect/>
          <a:stretch>
            <a:fillRect/>
          </a:stretch>
        </p:blipFill>
        <p:spPr bwMode="auto">
          <a:xfrm>
            <a:off x="228600" y="152400"/>
            <a:ext cx="1219200" cy="1295400"/>
          </a:xfrm>
          <a:prstGeom prst="rect">
            <a:avLst/>
          </a:prstGeom>
          <a:noFill/>
        </p:spPr>
      </p:pic>
      <p:sp>
        <p:nvSpPr>
          <p:cNvPr id="9" name="TextBox 8"/>
          <p:cNvSpPr txBox="1"/>
          <p:nvPr/>
        </p:nvSpPr>
        <p:spPr>
          <a:xfrm>
            <a:off x="0" y="1600200"/>
            <a:ext cx="9144000" cy="553998"/>
          </a:xfrm>
          <a:prstGeom prst="rect">
            <a:avLst/>
          </a:prstGeom>
          <a:solidFill>
            <a:schemeClr val="bg1"/>
          </a:solidFill>
        </p:spPr>
        <p:txBody>
          <a:bodyPr wrap="square" rtlCol="0">
            <a:spAutoFit/>
          </a:bodyPr>
          <a:lstStyle/>
          <a:p>
            <a:pPr algn="ctr"/>
            <a:r>
              <a:rPr lang="en-US" sz="1500" dirty="0" smtClean="0">
                <a:hlinkClick r:id="rId4" action="ppaction://hlinksldjump"/>
              </a:rPr>
              <a:t>SEDAR Information  </a:t>
            </a:r>
            <a:r>
              <a:rPr lang="en-US" sz="1500" dirty="0" smtClean="0"/>
              <a:t>			 </a:t>
            </a:r>
            <a:r>
              <a:rPr lang="en-US" sz="1500" dirty="0" smtClean="0">
                <a:hlinkClick r:id="rId5" action="ppaction://hlinksldjump"/>
              </a:rPr>
              <a:t>Contact Us</a:t>
            </a:r>
            <a:r>
              <a:rPr lang="en-US" sz="1500" dirty="0" smtClean="0"/>
              <a:t>			</a:t>
            </a:r>
            <a:r>
              <a:rPr lang="en-US" sz="1500" dirty="0" smtClean="0">
                <a:hlinkClick r:id="rId6" action="ppaction://hlinksldjump"/>
              </a:rPr>
              <a:t>Calendar &amp; Project Schedules</a:t>
            </a:r>
            <a:endParaRPr lang="en-US" sz="1500" dirty="0" smtClean="0"/>
          </a:p>
          <a:p>
            <a:pPr algn="ctr"/>
            <a:r>
              <a:rPr lang="en-US" sz="1500" dirty="0" smtClean="0">
                <a:hlinkClick r:id="rId7" action="ppaction://hlinksldjump"/>
              </a:rPr>
              <a:t>Assessment by Species</a:t>
            </a:r>
            <a:r>
              <a:rPr lang="en-US" sz="1500" dirty="0" smtClean="0"/>
              <a:t>		</a:t>
            </a:r>
            <a:r>
              <a:rPr lang="en-US" sz="1500" dirty="0" smtClean="0">
                <a:hlinkClick r:id="rId8" action="ppaction://hlinksldjump"/>
              </a:rPr>
              <a:t>  Assessment  by SEDAR number</a:t>
            </a:r>
            <a:r>
              <a:rPr lang="en-US" sz="1500" dirty="0" smtClean="0"/>
              <a:t>		  </a:t>
            </a:r>
            <a:r>
              <a:rPr lang="en-US" sz="1500" dirty="0" smtClean="0">
                <a:hlinkClick r:id="rId9" action="ppaction://hlinksldjump"/>
              </a:rPr>
              <a:t>Assessment by Cooperator</a:t>
            </a:r>
            <a:endParaRPr lang="en-US" sz="15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133600" y="0"/>
            <a:ext cx="6096000" cy="1470025"/>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t>SEDAR</a:t>
            </a:r>
            <a:b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br>
            <a:r>
              <a:rPr kumimoji="0" lang="en-US" sz="22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SouthEast</a:t>
            </a:r>
            <a:r>
              <a:rPr kumimoji="0" lang="en-US" sz="2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Data, Assessment, and Review</a:t>
            </a:r>
            <a:endParaRPr kumimoji="0" lang="en-US" sz="2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 name="Title 1"/>
          <p:cNvSpPr>
            <a:spLocks noGrp="1"/>
          </p:cNvSpPr>
          <p:nvPr>
            <p:ph type="title"/>
          </p:nvPr>
        </p:nvSpPr>
        <p:spPr>
          <a:xfrm>
            <a:off x="228600" y="2209800"/>
            <a:ext cx="8534400" cy="685800"/>
          </a:xfrm>
        </p:spPr>
        <p:txBody>
          <a:bodyPr>
            <a:normAutofit/>
          </a:bodyPr>
          <a:lstStyle/>
          <a:p>
            <a:pPr algn="l"/>
            <a:r>
              <a:rPr lang="en-US" sz="3200" u="sng" dirty="0" smtClean="0">
                <a:latin typeface="Times New Roman" pitchFamily="18" charset="0"/>
                <a:cs typeface="Times New Roman" pitchFamily="18" charset="0"/>
              </a:rPr>
              <a:t>Sout</a:t>
            </a:r>
            <a:r>
              <a:rPr lang="en-US" sz="3200" u="sng" dirty="0" smtClean="0">
                <a:latin typeface="Times New Roman" pitchFamily="18" charset="0"/>
                <a:cs typeface="Times New Roman" pitchFamily="18" charset="0"/>
              </a:rPr>
              <a:t>h </a:t>
            </a:r>
            <a:r>
              <a:rPr lang="en-US" sz="3200" u="sng" dirty="0" smtClean="0">
                <a:latin typeface="Times New Roman" pitchFamily="18" charset="0"/>
                <a:cs typeface="Times New Roman" pitchFamily="18" charset="0"/>
              </a:rPr>
              <a:t>Atlantic </a:t>
            </a:r>
            <a:r>
              <a:rPr lang="en-US" sz="3200" u="sng" dirty="0" smtClean="0">
                <a:latin typeface="Times New Roman" pitchFamily="18" charset="0"/>
                <a:cs typeface="Times New Roman" pitchFamily="18" charset="0"/>
              </a:rPr>
              <a:t>R</a:t>
            </a:r>
            <a:r>
              <a:rPr lang="en-US" sz="3200" u="sng" dirty="0" smtClean="0">
                <a:latin typeface="Times New Roman" pitchFamily="18" charset="0"/>
                <a:cs typeface="Times New Roman" pitchFamily="18" charset="0"/>
              </a:rPr>
              <a:t>ed </a:t>
            </a:r>
            <a:r>
              <a:rPr lang="en-US" sz="3200" u="sng" dirty="0" smtClean="0">
                <a:latin typeface="Times New Roman" pitchFamily="18" charset="0"/>
                <a:cs typeface="Times New Roman" pitchFamily="18" charset="0"/>
              </a:rPr>
              <a:t>S</a:t>
            </a:r>
            <a:r>
              <a:rPr lang="en-US" sz="3200" u="sng" dirty="0" smtClean="0">
                <a:latin typeface="Times New Roman" pitchFamily="18" charset="0"/>
                <a:cs typeface="Times New Roman" pitchFamily="18" charset="0"/>
              </a:rPr>
              <a:t>napper</a:t>
            </a:r>
            <a:endParaRPr lang="en-US" sz="3200" u="sng" dirty="0">
              <a:latin typeface="Times New Roman" pitchFamily="18" charset="0"/>
              <a:cs typeface="Times New Roman" pitchFamily="18" charset="0"/>
            </a:endParaRPr>
          </a:p>
        </p:txBody>
      </p:sp>
      <p:sp>
        <p:nvSpPr>
          <p:cNvPr id="3" name="Content Placeholder 2"/>
          <p:cNvSpPr>
            <a:spLocks noGrp="1"/>
          </p:cNvSpPr>
          <p:nvPr>
            <p:ph idx="1"/>
          </p:nvPr>
        </p:nvSpPr>
        <p:spPr>
          <a:xfrm>
            <a:off x="0" y="2895600"/>
            <a:ext cx="2590800" cy="3733800"/>
          </a:xfrm>
        </p:spPr>
        <p:txBody>
          <a:bodyPr>
            <a:normAutofit fontScale="40000" lnSpcReduction="20000"/>
          </a:bodyPr>
          <a:lstStyle/>
          <a:p>
            <a:pPr>
              <a:buNone/>
            </a:pPr>
            <a:r>
              <a:rPr lang="en-US" dirty="0" smtClean="0"/>
              <a:t>SEDAR 24 (2010)</a:t>
            </a:r>
          </a:p>
          <a:p>
            <a:r>
              <a:rPr lang="en-US" dirty="0" smtClean="0"/>
              <a:t>Reports (Final SAR, SSC report links?, CIE)</a:t>
            </a:r>
          </a:p>
          <a:p>
            <a:r>
              <a:rPr lang="en-US" dirty="0" smtClean="0"/>
              <a:t>Documents (ref docs, working papers)</a:t>
            </a:r>
          </a:p>
          <a:p>
            <a:r>
              <a:rPr lang="en-US" dirty="0" smtClean="0"/>
              <a:t>Workshop info (DW, AW, RW)</a:t>
            </a:r>
          </a:p>
          <a:p>
            <a:r>
              <a:rPr lang="en-US" dirty="0" smtClean="0"/>
              <a:t>(accesses the same info as slide info, just in different categories)</a:t>
            </a:r>
          </a:p>
          <a:p>
            <a:endParaRPr lang="en-US" dirty="0" smtClean="0"/>
          </a:p>
          <a:p>
            <a:pPr>
              <a:buNone/>
            </a:pPr>
            <a:r>
              <a:rPr lang="en-US" dirty="0" smtClean="0">
                <a:hlinkClick r:id="rId3" action="ppaction://hlinksldjump"/>
              </a:rPr>
              <a:t>SEDAR 15</a:t>
            </a:r>
            <a:endParaRPr lang="en-US" dirty="0" smtClean="0"/>
          </a:p>
          <a:p>
            <a:r>
              <a:rPr lang="en-US" dirty="0" smtClean="0"/>
              <a:t>Reports (Final SAR, SSC report links?, CIE)</a:t>
            </a:r>
          </a:p>
          <a:p>
            <a:r>
              <a:rPr lang="en-US" dirty="0" smtClean="0"/>
              <a:t>Documents (ref docs, working papers)</a:t>
            </a:r>
          </a:p>
          <a:p>
            <a:r>
              <a:rPr lang="en-US" dirty="0" smtClean="0"/>
              <a:t>Workshop info (DW, AW, RW)</a:t>
            </a:r>
          </a:p>
          <a:p>
            <a:r>
              <a:rPr lang="en-US" dirty="0" smtClean="0"/>
              <a:t>(accesses the same info as slide info, just in different categories)</a:t>
            </a:r>
          </a:p>
          <a:p>
            <a:pPr lvl="1">
              <a:buNone/>
            </a:pPr>
            <a:endParaRPr lang="en-US" dirty="0"/>
          </a:p>
        </p:txBody>
      </p:sp>
      <p:pic>
        <p:nvPicPr>
          <p:cNvPr id="5" name="Picture 4"/>
          <p:cNvPicPr/>
          <p:nvPr/>
        </p:nvPicPr>
        <p:blipFill>
          <a:blip r:embed="rId4" cstate="print"/>
          <a:srcRect/>
          <a:stretch>
            <a:fillRect/>
          </a:stretch>
        </p:blipFill>
        <p:spPr bwMode="auto">
          <a:xfrm>
            <a:off x="228600" y="152400"/>
            <a:ext cx="1219200" cy="1295400"/>
          </a:xfrm>
          <a:prstGeom prst="rect">
            <a:avLst/>
          </a:prstGeom>
          <a:noFill/>
        </p:spPr>
      </p:pic>
      <p:sp>
        <p:nvSpPr>
          <p:cNvPr id="8" name="TextBox 7"/>
          <p:cNvSpPr txBox="1"/>
          <p:nvPr/>
        </p:nvSpPr>
        <p:spPr>
          <a:xfrm>
            <a:off x="3124200" y="2971800"/>
            <a:ext cx="5791200" cy="3416320"/>
          </a:xfrm>
          <a:prstGeom prst="rect">
            <a:avLst/>
          </a:prstGeom>
          <a:noFill/>
          <a:ln>
            <a:solidFill>
              <a:schemeClr val="tx1"/>
            </a:solidFill>
          </a:ln>
        </p:spPr>
        <p:txBody>
          <a:bodyPr wrap="square" rtlCol="0">
            <a:spAutoFit/>
          </a:bodyPr>
          <a:lstStyle/>
          <a:p>
            <a:r>
              <a:rPr lang="en-US" dirty="0" smtClean="0"/>
              <a:t>Click on a link to the left and this box fills with the content or further options to get the content from the species root page</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9" name="TextBox 8"/>
          <p:cNvSpPr txBox="1"/>
          <p:nvPr/>
        </p:nvSpPr>
        <p:spPr>
          <a:xfrm>
            <a:off x="0" y="1600200"/>
            <a:ext cx="9144000" cy="553998"/>
          </a:xfrm>
          <a:prstGeom prst="rect">
            <a:avLst/>
          </a:prstGeom>
          <a:solidFill>
            <a:schemeClr val="bg1"/>
          </a:solidFill>
        </p:spPr>
        <p:txBody>
          <a:bodyPr wrap="square" rtlCol="0">
            <a:spAutoFit/>
          </a:bodyPr>
          <a:lstStyle/>
          <a:p>
            <a:pPr algn="ctr"/>
            <a:r>
              <a:rPr lang="en-US" sz="1500" dirty="0" smtClean="0">
                <a:hlinkClick r:id="rId5" action="ppaction://hlinksldjump"/>
              </a:rPr>
              <a:t>SEDAR Information  </a:t>
            </a:r>
            <a:r>
              <a:rPr lang="en-US" sz="1500" dirty="0" smtClean="0"/>
              <a:t>			 </a:t>
            </a:r>
            <a:r>
              <a:rPr lang="en-US" sz="1500" dirty="0" smtClean="0">
                <a:hlinkClick r:id="rId6" action="ppaction://hlinksldjump"/>
              </a:rPr>
              <a:t>Contact Us</a:t>
            </a:r>
            <a:r>
              <a:rPr lang="en-US" sz="1500" dirty="0" smtClean="0"/>
              <a:t>			</a:t>
            </a:r>
            <a:r>
              <a:rPr lang="en-US" sz="1500" dirty="0" smtClean="0">
                <a:hlinkClick r:id="rId7" action="ppaction://hlinksldjump"/>
              </a:rPr>
              <a:t>Calendar &amp; Project Schedules</a:t>
            </a:r>
            <a:endParaRPr lang="en-US" sz="1500" dirty="0" smtClean="0"/>
          </a:p>
          <a:p>
            <a:pPr algn="ctr"/>
            <a:r>
              <a:rPr lang="en-US" sz="1500" dirty="0" smtClean="0">
                <a:hlinkClick r:id="rId8" action="ppaction://hlinksldjump"/>
              </a:rPr>
              <a:t>Assessment by Species</a:t>
            </a:r>
            <a:r>
              <a:rPr lang="en-US" sz="1500" dirty="0" smtClean="0"/>
              <a:t>		</a:t>
            </a:r>
            <a:r>
              <a:rPr lang="en-US" sz="1500" dirty="0" smtClean="0">
                <a:hlinkClick r:id="rId9" action="ppaction://hlinksldjump"/>
              </a:rPr>
              <a:t>  Assessment  by SEDAR number</a:t>
            </a:r>
            <a:r>
              <a:rPr lang="en-US" sz="1500" dirty="0" smtClean="0"/>
              <a:t>		  </a:t>
            </a:r>
            <a:r>
              <a:rPr lang="en-US" sz="1500" dirty="0" smtClean="0">
                <a:hlinkClick r:id="rId10" action="ppaction://hlinksldjump"/>
              </a:rPr>
              <a:t>Assessment by Cooperator</a:t>
            </a:r>
            <a:endParaRPr lang="en-US" sz="15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209800"/>
            <a:ext cx="8229600" cy="685800"/>
          </a:xfrm>
        </p:spPr>
        <p:txBody>
          <a:bodyPr>
            <a:normAutofit/>
          </a:bodyPr>
          <a:lstStyle/>
          <a:p>
            <a:pPr algn="l"/>
            <a:r>
              <a:rPr lang="en-US" sz="3200" u="sng" dirty="0" smtClean="0">
                <a:latin typeface="Times New Roman" pitchFamily="18" charset="0"/>
                <a:cs typeface="Times New Roman" pitchFamily="18" charset="0"/>
              </a:rPr>
              <a:t>SEDAR procedural workshops</a:t>
            </a:r>
            <a:endParaRPr lang="en-US" sz="3200" u="sng" dirty="0">
              <a:latin typeface="Times New Roman" pitchFamily="18" charset="0"/>
              <a:cs typeface="Times New Roman" pitchFamily="18" charset="0"/>
            </a:endParaRPr>
          </a:p>
        </p:txBody>
      </p:sp>
      <p:sp>
        <p:nvSpPr>
          <p:cNvPr id="3" name="Content Placeholder 2"/>
          <p:cNvSpPr>
            <a:spLocks noGrp="1"/>
          </p:cNvSpPr>
          <p:nvPr>
            <p:ph idx="1"/>
          </p:nvPr>
        </p:nvSpPr>
        <p:spPr>
          <a:xfrm>
            <a:off x="304800" y="3124200"/>
            <a:ext cx="2667000" cy="3429000"/>
          </a:xfrm>
        </p:spPr>
        <p:txBody>
          <a:bodyPr>
            <a:normAutofit fontScale="70000" lnSpcReduction="20000"/>
          </a:bodyPr>
          <a:lstStyle/>
          <a:p>
            <a:pPr>
              <a:buNone/>
            </a:pPr>
            <a:r>
              <a:rPr lang="en-US" dirty="0" smtClean="0"/>
              <a:t>Upcoming:</a:t>
            </a:r>
          </a:p>
          <a:p>
            <a:pPr>
              <a:buNone/>
            </a:pPr>
            <a:r>
              <a:rPr lang="en-US" dirty="0" smtClean="0"/>
              <a:t>Deepwater Horizon Workshop</a:t>
            </a:r>
            <a:endParaRPr lang="en-US" dirty="0" smtClean="0">
              <a:solidFill>
                <a:srgbClr val="FF0000"/>
              </a:solidFill>
            </a:endParaRPr>
          </a:p>
          <a:p>
            <a:pPr>
              <a:buNone/>
            </a:pPr>
            <a:endParaRPr lang="en-US" dirty="0" smtClean="0"/>
          </a:p>
          <a:p>
            <a:pPr>
              <a:buNone/>
            </a:pPr>
            <a:r>
              <a:rPr lang="en-US" dirty="0" smtClean="0"/>
              <a:t>Past workshops:  </a:t>
            </a:r>
          </a:p>
          <a:p>
            <a:pPr>
              <a:buNone/>
            </a:pPr>
            <a:r>
              <a:rPr lang="en-US" dirty="0" smtClean="0"/>
              <a:t>Indices (2008</a:t>
            </a:r>
            <a:r>
              <a:rPr lang="en-US" dirty="0" smtClean="0"/>
              <a:t>)</a:t>
            </a:r>
            <a:endParaRPr lang="en-US" dirty="0" smtClean="0"/>
          </a:p>
          <a:p>
            <a:pPr>
              <a:buNone/>
            </a:pPr>
            <a:r>
              <a:rPr lang="en-US" dirty="0" smtClean="0"/>
              <a:t>Caribbean data (2009)</a:t>
            </a:r>
          </a:p>
          <a:p>
            <a:pPr>
              <a:buNone/>
            </a:pPr>
            <a:r>
              <a:rPr lang="en-US" dirty="0" smtClean="0"/>
              <a:t>Catchability (2009)</a:t>
            </a:r>
          </a:p>
          <a:p>
            <a:pPr>
              <a:buNone/>
            </a:pPr>
            <a:r>
              <a:rPr lang="en-US" dirty="0" smtClean="0"/>
              <a:t>Uncertainty (2010)</a:t>
            </a:r>
            <a:endParaRPr lang="en-US" dirty="0"/>
          </a:p>
        </p:txBody>
      </p:sp>
      <p:sp>
        <p:nvSpPr>
          <p:cNvPr id="5" name="Title 1"/>
          <p:cNvSpPr txBox="1">
            <a:spLocks/>
          </p:cNvSpPr>
          <p:nvPr/>
        </p:nvSpPr>
        <p:spPr>
          <a:xfrm>
            <a:off x="2133600" y="0"/>
            <a:ext cx="6096000" cy="1470025"/>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t>SEDAR</a:t>
            </a:r>
            <a:b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br>
            <a:r>
              <a:rPr kumimoji="0" lang="en-US" sz="22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SouthEast</a:t>
            </a:r>
            <a:r>
              <a:rPr kumimoji="0" lang="en-US" sz="2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Data, Assessment, and Review</a:t>
            </a:r>
            <a:endParaRPr kumimoji="0" lang="en-US" sz="2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6" name="Picture 5"/>
          <p:cNvPicPr/>
          <p:nvPr/>
        </p:nvPicPr>
        <p:blipFill>
          <a:blip r:embed="rId2" cstate="print"/>
          <a:srcRect/>
          <a:stretch>
            <a:fillRect/>
          </a:stretch>
        </p:blipFill>
        <p:spPr bwMode="auto">
          <a:xfrm>
            <a:off x="228600" y="152400"/>
            <a:ext cx="1219200" cy="1295400"/>
          </a:xfrm>
          <a:prstGeom prst="rect">
            <a:avLst/>
          </a:prstGeom>
          <a:noFill/>
        </p:spPr>
      </p:pic>
      <p:sp>
        <p:nvSpPr>
          <p:cNvPr id="9" name="TextBox 8"/>
          <p:cNvSpPr txBox="1"/>
          <p:nvPr/>
        </p:nvSpPr>
        <p:spPr>
          <a:xfrm>
            <a:off x="3276600" y="2971800"/>
            <a:ext cx="5638800" cy="3416320"/>
          </a:xfrm>
          <a:prstGeom prst="rect">
            <a:avLst/>
          </a:prstGeom>
          <a:noFill/>
          <a:ln>
            <a:solidFill>
              <a:schemeClr val="tx1"/>
            </a:solidFill>
          </a:ln>
        </p:spPr>
        <p:txBody>
          <a:bodyPr wrap="square" rtlCol="0">
            <a:spAutoFit/>
          </a:bodyPr>
          <a:lstStyle/>
          <a:p>
            <a:r>
              <a:rPr lang="en-US" dirty="0" smtClean="0"/>
              <a:t>Default is </a:t>
            </a:r>
            <a:r>
              <a:rPr lang="en-US" dirty="0" smtClean="0"/>
              <a:t>text here is a summary </a:t>
            </a:r>
            <a:r>
              <a:rPr lang="en-US" dirty="0" smtClean="0"/>
              <a:t>of what SEDAR procedural workshops </a:t>
            </a:r>
            <a:r>
              <a:rPr lang="en-US" dirty="0" smtClean="0"/>
              <a:t>are and why they are held.</a:t>
            </a:r>
          </a:p>
          <a:p>
            <a:endParaRPr lang="en-US" dirty="0" smtClean="0"/>
          </a:p>
          <a:p>
            <a:r>
              <a:rPr lang="en-US" dirty="0" smtClean="0"/>
              <a:t>Click on a document to the left and get either a new page with meeting/hotel information, links to final document, working papers, presentations, etc  OR this window would fill with the same information</a:t>
            </a:r>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10" name="TextBox 9"/>
          <p:cNvSpPr txBox="1"/>
          <p:nvPr/>
        </p:nvSpPr>
        <p:spPr>
          <a:xfrm>
            <a:off x="0" y="1600200"/>
            <a:ext cx="9144000" cy="553998"/>
          </a:xfrm>
          <a:prstGeom prst="rect">
            <a:avLst/>
          </a:prstGeom>
          <a:solidFill>
            <a:schemeClr val="bg1"/>
          </a:solidFill>
        </p:spPr>
        <p:txBody>
          <a:bodyPr wrap="square" rtlCol="0">
            <a:spAutoFit/>
          </a:bodyPr>
          <a:lstStyle/>
          <a:p>
            <a:pPr algn="ctr"/>
            <a:r>
              <a:rPr lang="en-US" sz="1500" dirty="0" smtClean="0">
                <a:hlinkClick r:id="rId3" action="ppaction://hlinksldjump"/>
              </a:rPr>
              <a:t>SEDAR Information  </a:t>
            </a:r>
            <a:r>
              <a:rPr lang="en-US" sz="1500" dirty="0" smtClean="0"/>
              <a:t>			 </a:t>
            </a:r>
            <a:r>
              <a:rPr lang="en-US" sz="1500" dirty="0" smtClean="0">
                <a:hlinkClick r:id="rId4" action="ppaction://hlinksldjump"/>
              </a:rPr>
              <a:t>Contact Us</a:t>
            </a:r>
            <a:r>
              <a:rPr lang="en-US" sz="1500" dirty="0" smtClean="0"/>
              <a:t>			</a:t>
            </a:r>
            <a:r>
              <a:rPr lang="en-US" sz="1500" dirty="0" smtClean="0">
                <a:hlinkClick r:id="rId5" action="ppaction://hlinksldjump"/>
              </a:rPr>
              <a:t>Calendar &amp; Project Schedules</a:t>
            </a:r>
            <a:endParaRPr lang="en-US" sz="1500" dirty="0" smtClean="0"/>
          </a:p>
          <a:p>
            <a:pPr algn="ctr"/>
            <a:r>
              <a:rPr lang="en-US" sz="1500" dirty="0" smtClean="0">
                <a:hlinkClick r:id="rId6" action="ppaction://hlinksldjump"/>
              </a:rPr>
              <a:t>Assessment by Species</a:t>
            </a:r>
            <a:r>
              <a:rPr lang="en-US" sz="1500" dirty="0" smtClean="0"/>
              <a:t>		</a:t>
            </a:r>
            <a:r>
              <a:rPr lang="en-US" sz="1500" dirty="0" smtClean="0">
                <a:hlinkClick r:id="rId7" action="ppaction://hlinksldjump"/>
              </a:rPr>
              <a:t>  Assessment  by SEDAR number</a:t>
            </a:r>
            <a:r>
              <a:rPr lang="en-US" sz="1500" dirty="0" smtClean="0"/>
              <a:t>		  </a:t>
            </a:r>
            <a:r>
              <a:rPr lang="en-US" sz="1500" dirty="0" smtClean="0">
                <a:hlinkClick r:id="rId8" action="ppaction://hlinksldjump"/>
              </a:rPr>
              <a:t>Assessment by Cooperator</a:t>
            </a:r>
            <a:endParaRPr lang="en-US" sz="15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209800"/>
            <a:ext cx="8229600" cy="685800"/>
          </a:xfrm>
        </p:spPr>
        <p:txBody>
          <a:bodyPr>
            <a:normAutofit/>
          </a:bodyPr>
          <a:lstStyle/>
          <a:p>
            <a:pPr algn="l"/>
            <a:r>
              <a:rPr lang="en-US" sz="3200" u="sng" dirty="0" smtClean="0">
                <a:latin typeface="Times New Roman" pitchFamily="18" charset="0"/>
                <a:cs typeface="Times New Roman" pitchFamily="18" charset="0"/>
              </a:rPr>
              <a:t>SEDAR Steering Committee</a:t>
            </a:r>
            <a:endParaRPr lang="en-US" sz="3200" u="sng" dirty="0">
              <a:latin typeface="Times New Roman" pitchFamily="18" charset="0"/>
              <a:cs typeface="Times New Roman" pitchFamily="18" charset="0"/>
            </a:endParaRPr>
          </a:p>
        </p:txBody>
      </p:sp>
      <p:sp>
        <p:nvSpPr>
          <p:cNvPr id="3" name="Content Placeholder 2"/>
          <p:cNvSpPr>
            <a:spLocks noGrp="1"/>
          </p:cNvSpPr>
          <p:nvPr>
            <p:ph idx="1"/>
          </p:nvPr>
        </p:nvSpPr>
        <p:spPr>
          <a:xfrm>
            <a:off x="152400" y="2971800"/>
            <a:ext cx="2667000" cy="3352800"/>
          </a:xfrm>
        </p:spPr>
        <p:txBody>
          <a:bodyPr>
            <a:normAutofit/>
          </a:bodyPr>
          <a:lstStyle/>
          <a:p>
            <a:pPr>
              <a:buNone/>
            </a:pPr>
            <a:r>
              <a:rPr lang="en-US" sz="2400" dirty="0" smtClean="0"/>
              <a:t>Membership </a:t>
            </a:r>
            <a:r>
              <a:rPr lang="en-US" sz="2400" dirty="0" smtClean="0"/>
              <a:t>details</a:t>
            </a:r>
          </a:p>
          <a:p>
            <a:pPr>
              <a:buNone/>
            </a:pPr>
            <a:r>
              <a:rPr lang="en-US" sz="2400" dirty="0" smtClean="0"/>
              <a:t>Meetings </a:t>
            </a:r>
            <a:r>
              <a:rPr lang="en-US" sz="1600" dirty="0" smtClean="0"/>
              <a:t>(location info, reports, Briefing </a:t>
            </a:r>
            <a:r>
              <a:rPr lang="en-US" sz="1600" dirty="0" smtClean="0"/>
              <a:t>book </a:t>
            </a:r>
            <a:r>
              <a:rPr lang="en-US" sz="1600" dirty="0" smtClean="0"/>
              <a:t>docs)</a:t>
            </a:r>
          </a:p>
          <a:p>
            <a:pPr>
              <a:buNone/>
            </a:pPr>
            <a:r>
              <a:rPr lang="en-US" sz="2400" dirty="0" smtClean="0"/>
              <a:t>Guidelines </a:t>
            </a:r>
            <a:r>
              <a:rPr lang="en-US" sz="1600" dirty="0" smtClean="0"/>
              <a:t>(downloadable doc.)</a:t>
            </a:r>
          </a:p>
          <a:p>
            <a:pPr>
              <a:buNone/>
            </a:pPr>
            <a:r>
              <a:rPr lang="en-US" sz="2400" dirty="0" smtClean="0"/>
              <a:t>Other items?</a:t>
            </a:r>
            <a:endParaRPr lang="en-US" sz="2400" dirty="0" smtClean="0"/>
          </a:p>
        </p:txBody>
      </p:sp>
      <p:sp>
        <p:nvSpPr>
          <p:cNvPr id="4" name="Title 1"/>
          <p:cNvSpPr txBox="1">
            <a:spLocks/>
          </p:cNvSpPr>
          <p:nvPr/>
        </p:nvSpPr>
        <p:spPr>
          <a:xfrm>
            <a:off x="2133600" y="0"/>
            <a:ext cx="6096000" cy="1470025"/>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t>SEDAR</a:t>
            </a:r>
            <a:b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br>
            <a:r>
              <a:rPr kumimoji="0" lang="en-US" sz="22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SouthEast</a:t>
            </a:r>
            <a:r>
              <a:rPr kumimoji="0" lang="en-US" sz="2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Data, Assessment, and Review</a:t>
            </a:r>
            <a:endParaRPr kumimoji="0" lang="en-US" sz="2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5" name="Picture 4"/>
          <p:cNvPicPr/>
          <p:nvPr/>
        </p:nvPicPr>
        <p:blipFill>
          <a:blip r:embed="rId2" cstate="print"/>
          <a:srcRect/>
          <a:stretch>
            <a:fillRect/>
          </a:stretch>
        </p:blipFill>
        <p:spPr bwMode="auto">
          <a:xfrm>
            <a:off x="228600" y="152400"/>
            <a:ext cx="1219200" cy="1295400"/>
          </a:xfrm>
          <a:prstGeom prst="rect">
            <a:avLst/>
          </a:prstGeom>
          <a:noFill/>
        </p:spPr>
      </p:pic>
      <p:sp>
        <p:nvSpPr>
          <p:cNvPr id="8" name="TextBox 7"/>
          <p:cNvSpPr txBox="1"/>
          <p:nvPr/>
        </p:nvSpPr>
        <p:spPr>
          <a:xfrm>
            <a:off x="3352800" y="2971800"/>
            <a:ext cx="5410200" cy="3416320"/>
          </a:xfrm>
          <a:prstGeom prst="rect">
            <a:avLst/>
          </a:prstGeom>
          <a:noFill/>
          <a:ln>
            <a:solidFill>
              <a:schemeClr val="tx1"/>
            </a:solidFill>
          </a:ln>
        </p:spPr>
        <p:txBody>
          <a:bodyPr wrap="square" rtlCol="0">
            <a:spAutoFit/>
          </a:bodyPr>
          <a:lstStyle/>
          <a:p>
            <a:r>
              <a:rPr lang="en-US" dirty="0" smtClean="0"/>
              <a:t>Content would pop up here when you click on an item to the left.  Default content would be a list of Steering Committee members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9" name="TextBox 8"/>
          <p:cNvSpPr txBox="1"/>
          <p:nvPr/>
        </p:nvSpPr>
        <p:spPr>
          <a:xfrm>
            <a:off x="0" y="1600200"/>
            <a:ext cx="9144000" cy="553998"/>
          </a:xfrm>
          <a:prstGeom prst="rect">
            <a:avLst/>
          </a:prstGeom>
          <a:solidFill>
            <a:schemeClr val="bg1"/>
          </a:solidFill>
        </p:spPr>
        <p:txBody>
          <a:bodyPr wrap="square" rtlCol="0">
            <a:spAutoFit/>
          </a:bodyPr>
          <a:lstStyle/>
          <a:p>
            <a:pPr algn="ctr"/>
            <a:r>
              <a:rPr lang="en-US" sz="1500" dirty="0" smtClean="0">
                <a:hlinkClick r:id="rId3" action="ppaction://hlinksldjump"/>
              </a:rPr>
              <a:t>SEDAR Information  </a:t>
            </a:r>
            <a:r>
              <a:rPr lang="en-US" sz="1500" dirty="0" smtClean="0"/>
              <a:t>			 </a:t>
            </a:r>
            <a:r>
              <a:rPr lang="en-US" sz="1500" dirty="0" smtClean="0">
                <a:hlinkClick r:id="rId4" action="ppaction://hlinksldjump"/>
              </a:rPr>
              <a:t>Contact Us</a:t>
            </a:r>
            <a:r>
              <a:rPr lang="en-US" sz="1500" dirty="0" smtClean="0"/>
              <a:t>			</a:t>
            </a:r>
            <a:r>
              <a:rPr lang="en-US" sz="1500" dirty="0" smtClean="0">
                <a:hlinkClick r:id="rId5" action="ppaction://hlinksldjump"/>
              </a:rPr>
              <a:t>Calendar &amp; Project Schedules</a:t>
            </a:r>
            <a:endParaRPr lang="en-US" sz="1500" dirty="0" smtClean="0"/>
          </a:p>
          <a:p>
            <a:pPr algn="ctr"/>
            <a:r>
              <a:rPr lang="en-US" sz="1500" dirty="0" smtClean="0">
                <a:hlinkClick r:id="rId6" action="ppaction://hlinksldjump"/>
              </a:rPr>
              <a:t>Assessment by Species</a:t>
            </a:r>
            <a:r>
              <a:rPr lang="en-US" sz="1500" dirty="0" smtClean="0"/>
              <a:t>		</a:t>
            </a:r>
            <a:r>
              <a:rPr lang="en-US" sz="1500" dirty="0" smtClean="0">
                <a:hlinkClick r:id="rId7" action="ppaction://hlinksldjump"/>
              </a:rPr>
              <a:t>  Assessment  by SEDAR number</a:t>
            </a:r>
            <a:r>
              <a:rPr lang="en-US" sz="1500" dirty="0" smtClean="0"/>
              <a:t>		  </a:t>
            </a:r>
            <a:r>
              <a:rPr lang="en-US" sz="1500" dirty="0" smtClean="0">
                <a:hlinkClick r:id="rId8" action="ppaction://hlinksldjump"/>
              </a:rPr>
              <a:t>Assessment by Cooperator</a:t>
            </a:r>
            <a:endParaRPr lang="en-US" sz="15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76600" y="2514600"/>
            <a:ext cx="5638800" cy="3886200"/>
          </a:xfrm>
          <a:ln>
            <a:solidFill>
              <a:schemeClr val="tx1"/>
            </a:solidFill>
          </a:ln>
        </p:spPr>
        <p:txBody>
          <a:bodyPr>
            <a:noAutofit/>
          </a:bodyPr>
          <a:lstStyle/>
          <a:p>
            <a:pPr algn="l"/>
            <a:r>
              <a:rPr lang="en-US" sz="1200" dirty="0" err="1" smtClean="0">
                <a:solidFill>
                  <a:schemeClr val="tx1"/>
                </a:solidFill>
              </a:rPr>
              <a:t>SouthEast</a:t>
            </a:r>
            <a:r>
              <a:rPr lang="en-US" sz="1200" dirty="0" smtClean="0">
                <a:solidFill>
                  <a:schemeClr val="tx1"/>
                </a:solidFill>
              </a:rPr>
              <a:t> Data, Assessment, and Review (</a:t>
            </a:r>
            <a:r>
              <a:rPr lang="en-US" sz="1200" b="1" dirty="0" smtClean="0">
                <a:solidFill>
                  <a:schemeClr val="tx1"/>
                </a:solidFill>
              </a:rPr>
              <a:t>SEDAR</a:t>
            </a:r>
            <a:r>
              <a:rPr lang="en-US" sz="1200" dirty="0" smtClean="0">
                <a:solidFill>
                  <a:schemeClr val="tx1"/>
                </a:solidFill>
              </a:rPr>
              <a:t>) is a cooperative Fishery Management Council process initiated in 2002 to improve the quality and reliability of fishery stock assessments in the South Atlantic, Gulf of Mexico, and US Caribbean. SEDAR is managed by the Caribbean, Gulf of Mexico, and South Atlantic Regional Fishery Management Councils in coordination with NOAA Fisheries and the Atlantic and Gulf States Marine Fisheries Commissions. SEDAR seeks improvements in the scientific quality of stock assessments and greater relevance of quantities information available to address existing and emerging fishery management issues. SEDAR emphasizes constituent and stakeholder participation in assessment development, transparency in the assessment process, and a rigorous and independent scientific review of completed stock assessments. SEDAR is organized around 3 workshops. The first is a data workshop where datasets are documented, analyzed, and reviewed and data for conducting assessment analyses are compiled. The second is an assessment workshop where quantitative population analyses are developed and refined and population parameters are estimated. The third and final is a review workshop where a panel of independent experts reviews the data and assessment and recommends the most appropriate values of critical population and management quantities. </a:t>
            </a:r>
            <a:br>
              <a:rPr lang="en-US" sz="1200" dirty="0" smtClean="0">
                <a:solidFill>
                  <a:schemeClr val="tx1"/>
                </a:solidFill>
              </a:rPr>
            </a:br>
            <a:r>
              <a:rPr lang="en-US" sz="1200" dirty="0" smtClean="0">
                <a:solidFill>
                  <a:schemeClr val="tx1"/>
                </a:solidFill>
              </a:rPr>
              <a:t/>
            </a:r>
            <a:br>
              <a:rPr lang="en-US" sz="1200" dirty="0" smtClean="0">
                <a:solidFill>
                  <a:schemeClr val="tx1"/>
                </a:solidFill>
              </a:rPr>
            </a:br>
            <a:r>
              <a:rPr lang="en-US" sz="1200" dirty="0" smtClean="0">
                <a:solidFill>
                  <a:schemeClr val="tx1"/>
                </a:solidFill>
              </a:rPr>
              <a:t>All SEDAR workshops are open to the public. Public testimony is accepted in accordance with each Council's Standard Operating Procedures. Workshop times and locations are noticed in advance through the Federal Register.</a:t>
            </a:r>
            <a:endParaRPr lang="en-US" sz="1200" dirty="0">
              <a:solidFill>
                <a:schemeClr val="tx1"/>
              </a:solidFill>
            </a:endParaRPr>
          </a:p>
        </p:txBody>
      </p:sp>
      <p:sp>
        <p:nvSpPr>
          <p:cNvPr id="6" name="TextBox 5"/>
          <p:cNvSpPr txBox="1"/>
          <p:nvPr/>
        </p:nvSpPr>
        <p:spPr>
          <a:xfrm>
            <a:off x="990600" y="2590800"/>
            <a:ext cx="1524000" cy="646331"/>
          </a:xfrm>
          <a:prstGeom prst="rect">
            <a:avLst/>
          </a:prstGeom>
          <a:noFill/>
          <a:ln>
            <a:noFill/>
          </a:ln>
        </p:spPr>
        <p:txBody>
          <a:bodyPr wrap="square" rtlCol="0">
            <a:spAutoFit/>
          </a:bodyPr>
          <a:lstStyle/>
          <a:p>
            <a:r>
              <a:rPr lang="en-US" dirty="0" smtClean="0"/>
              <a:t>Link </a:t>
            </a:r>
            <a:r>
              <a:rPr lang="en-US" dirty="0" smtClean="0"/>
              <a:t>to plan schedule </a:t>
            </a:r>
            <a:r>
              <a:rPr lang="en-US" dirty="0" smtClean="0"/>
              <a:t>here</a:t>
            </a:r>
            <a:endParaRPr lang="en-US" dirty="0"/>
          </a:p>
        </p:txBody>
      </p:sp>
      <p:pic>
        <p:nvPicPr>
          <p:cNvPr id="1026" name="Picture 2" descr="C:\Users\kari.fenske\AppData\Local\Microsoft\Windows\Temporary Internet Files\Content.IE5\6I1G01KW\MC900446326[1].wmf"/>
          <p:cNvPicPr>
            <a:picLocks noChangeAspect="1" noChangeArrowheads="1"/>
          </p:cNvPicPr>
          <p:nvPr/>
        </p:nvPicPr>
        <p:blipFill>
          <a:blip r:embed="rId3" cstate="print"/>
          <a:srcRect/>
          <a:stretch>
            <a:fillRect/>
          </a:stretch>
        </p:blipFill>
        <p:spPr bwMode="auto">
          <a:xfrm>
            <a:off x="228600" y="2590800"/>
            <a:ext cx="691286" cy="692201"/>
          </a:xfrm>
          <a:prstGeom prst="rect">
            <a:avLst/>
          </a:prstGeom>
          <a:noFill/>
        </p:spPr>
      </p:pic>
      <p:sp>
        <p:nvSpPr>
          <p:cNvPr id="2" name="Title 1"/>
          <p:cNvSpPr>
            <a:spLocks noGrp="1"/>
          </p:cNvSpPr>
          <p:nvPr>
            <p:ph type="ctrTitle"/>
          </p:nvPr>
        </p:nvSpPr>
        <p:spPr>
          <a:xfrm>
            <a:off x="2133600" y="0"/>
            <a:ext cx="6096000" cy="1470025"/>
          </a:xfrm>
        </p:spPr>
        <p:txBody>
          <a:bodyPr>
            <a:normAutofit fontScale="90000"/>
          </a:bodyPr>
          <a:lstStyle/>
          <a:p>
            <a:r>
              <a:rPr lang="en-US" sz="7200" dirty="0" smtClean="0">
                <a:latin typeface="Wide Latin" pitchFamily="18" charset="0"/>
              </a:rPr>
              <a:t>SEDAR</a:t>
            </a:r>
            <a:br>
              <a:rPr lang="en-US" sz="7200" dirty="0" smtClean="0">
                <a:latin typeface="Wide Latin" pitchFamily="18" charset="0"/>
              </a:rPr>
            </a:br>
            <a:r>
              <a:rPr lang="en-US" sz="2200" dirty="0" err="1" smtClean="0">
                <a:latin typeface="Times New Roman" pitchFamily="18" charset="0"/>
                <a:cs typeface="Times New Roman" pitchFamily="18" charset="0"/>
              </a:rPr>
              <a:t>SouthEast</a:t>
            </a:r>
            <a:r>
              <a:rPr lang="en-US" sz="2200" dirty="0" smtClean="0">
                <a:latin typeface="Times New Roman" pitchFamily="18" charset="0"/>
                <a:cs typeface="Times New Roman" pitchFamily="18" charset="0"/>
              </a:rPr>
              <a:t> Data, Assessment, and Review</a:t>
            </a:r>
            <a:endParaRPr lang="en-US" sz="2200" dirty="0">
              <a:latin typeface="Times New Roman" pitchFamily="18" charset="0"/>
              <a:cs typeface="Times New Roman" pitchFamily="18" charset="0"/>
            </a:endParaRPr>
          </a:p>
        </p:txBody>
      </p:sp>
      <p:pic>
        <p:nvPicPr>
          <p:cNvPr id="79" name="Picture 78"/>
          <p:cNvPicPr/>
          <p:nvPr/>
        </p:nvPicPr>
        <p:blipFill>
          <a:blip r:embed="rId4" cstate="print"/>
          <a:srcRect/>
          <a:stretch>
            <a:fillRect/>
          </a:stretch>
        </p:blipFill>
        <p:spPr bwMode="auto">
          <a:xfrm>
            <a:off x="228600" y="152400"/>
            <a:ext cx="1219200" cy="1295400"/>
          </a:xfrm>
          <a:prstGeom prst="rect">
            <a:avLst/>
          </a:prstGeom>
          <a:noFill/>
        </p:spPr>
      </p:pic>
      <p:sp>
        <p:nvSpPr>
          <p:cNvPr id="7" name="TextBox 6"/>
          <p:cNvSpPr txBox="1"/>
          <p:nvPr/>
        </p:nvSpPr>
        <p:spPr>
          <a:xfrm>
            <a:off x="0" y="1600200"/>
            <a:ext cx="9144000" cy="553998"/>
          </a:xfrm>
          <a:prstGeom prst="rect">
            <a:avLst/>
          </a:prstGeom>
          <a:solidFill>
            <a:schemeClr val="bg1"/>
          </a:solidFill>
        </p:spPr>
        <p:txBody>
          <a:bodyPr wrap="square" rtlCol="0">
            <a:spAutoFit/>
          </a:bodyPr>
          <a:lstStyle/>
          <a:p>
            <a:pPr algn="ctr"/>
            <a:r>
              <a:rPr lang="en-US" sz="1500" dirty="0" smtClean="0">
                <a:hlinkClick r:id="rId5" action="ppaction://hlinksldjump"/>
              </a:rPr>
              <a:t>SEDAR Information  </a:t>
            </a:r>
            <a:r>
              <a:rPr lang="en-US" sz="1500" dirty="0" smtClean="0"/>
              <a:t>			 </a:t>
            </a:r>
            <a:r>
              <a:rPr lang="en-US" sz="1500" dirty="0" smtClean="0">
                <a:hlinkClick r:id="rId6" action="ppaction://hlinksldjump"/>
              </a:rPr>
              <a:t>Contact Us</a:t>
            </a:r>
            <a:r>
              <a:rPr lang="en-US" sz="1500" dirty="0" smtClean="0"/>
              <a:t>			</a:t>
            </a:r>
            <a:r>
              <a:rPr lang="en-US" sz="1500" dirty="0" smtClean="0">
                <a:hlinkClick r:id="rId7" action="ppaction://hlinksldjump"/>
              </a:rPr>
              <a:t>Calendar &amp; Project Schedules</a:t>
            </a:r>
            <a:endParaRPr lang="en-US" sz="1500" dirty="0" smtClean="0"/>
          </a:p>
          <a:p>
            <a:pPr algn="ctr"/>
            <a:r>
              <a:rPr lang="en-US" sz="1500" dirty="0" smtClean="0">
                <a:hlinkClick r:id="rId8" action="ppaction://hlinksldjump"/>
              </a:rPr>
              <a:t>Assessment by Species</a:t>
            </a:r>
            <a:r>
              <a:rPr lang="en-US" sz="1500" dirty="0" smtClean="0"/>
              <a:t>		</a:t>
            </a:r>
            <a:r>
              <a:rPr lang="en-US" sz="1500" dirty="0" smtClean="0">
                <a:hlinkClick r:id="rId9" action="ppaction://hlinksldjump"/>
              </a:rPr>
              <a:t>  Assessment  by SEDAR number</a:t>
            </a:r>
            <a:r>
              <a:rPr lang="en-US" sz="1500" dirty="0" smtClean="0"/>
              <a:t>		  </a:t>
            </a:r>
            <a:r>
              <a:rPr lang="en-US" sz="1500" dirty="0" smtClean="0">
                <a:hlinkClick r:id="rId10" action="ppaction://hlinksldjump"/>
              </a:rPr>
              <a:t>Assessment by Cooperator</a:t>
            </a:r>
            <a:endParaRPr lang="en-US" sz="1500" dirty="0"/>
          </a:p>
        </p:txBody>
      </p:sp>
      <p:sp>
        <p:nvSpPr>
          <p:cNvPr id="11" name="TextBox 10"/>
          <p:cNvSpPr txBox="1"/>
          <p:nvPr/>
        </p:nvSpPr>
        <p:spPr>
          <a:xfrm>
            <a:off x="381000" y="6477000"/>
            <a:ext cx="8305800" cy="307777"/>
          </a:xfrm>
          <a:prstGeom prst="rect">
            <a:avLst/>
          </a:prstGeom>
          <a:noFill/>
        </p:spPr>
        <p:txBody>
          <a:bodyPr wrap="square" rtlCol="0">
            <a:spAutoFit/>
          </a:bodyPr>
          <a:lstStyle/>
          <a:p>
            <a:r>
              <a:rPr lang="en-US" sz="1400" dirty="0" smtClean="0">
                <a:solidFill>
                  <a:schemeClr val="accent1">
                    <a:lumMod val="20000"/>
                    <a:lumOff val="80000"/>
                  </a:schemeClr>
                </a:solidFill>
                <a:latin typeface="Times New Roman" pitchFamily="18" charset="0"/>
                <a:cs typeface="Times New Roman" pitchFamily="18" charset="0"/>
              </a:rPr>
              <a:t>Address, phone number, fax number here		 		 NOAA/SEFSC link </a:t>
            </a:r>
            <a:endParaRPr lang="en-US" sz="1400" dirty="0">
              <a:solidFill>
                <a:schemeClr val="accent1">
                  <a:lumMod val="20000"/>
                  <a:lumOff val="80000"/>
                </a:schemeClr>
              </a:solidFill>
              <a:latin typeface="Times New Roman" pitchFamily="18" charset="0"/>
              <a:cs typeface="Times New Roman" pitchFamily="18" charset="0"/>
            </a:endParaRPr>
          </a:p>
        </p:txBody>
      </p:sp>
      <p:grpSp>
        <p:nvGrpSpPr>
          <p:cNvPr id="14" name="Group 13"/>
          <p:cNvGrpSpPr/>
          <p:nvPr/>
        </p:nvGrpSpPr>
        <p:grpSpPr>
          <a:xfrm>
            <a:off x="533400" y="3733800"/>
            <a:ext cx="1768078" cy="2029520"/>
            <a:chOff x="457200" y="3810000"/>
            <a:chExt cx="1768078" cy="2029520"/>
          </a:xfrm>
        </p:grpSpPr>
        <p:pic>
          <p:nvPicPr>
            <p:cNvPr id="8" name="Picture 7" descr="Picture6.png"/>
            <p:cNvPicPr>
              <a:picLocks noChangeAspect="1"/>
            </p:cNvPicPr>
            <p:nvPr/>
          </p:nvPicPr>
          <p:blipFill>
            <a:blip r:embed="rId11" cstate="print"/>
            <a:stretch>
              <a:fillRect/>
            </a:stretch>
          </p:blipFill>
          <p:spPr>
            <a:xfrm>
              <a:off x="457200" y="3810000"/>
              <a:ext cx="1768078" cy="2029520"/>
            </a:xfrm>
            <a:prstGeom prst="rect">
              <a:avLst/>
            </a:prstGeom>
          </p:spPr>
        </p:pic>
        <p:sp>
          <p:nvSpPr>
            <p:cNvPr id="13" name="TextBox 12"/>
            <p:cNvSpPr txBox="1"/>
            <p:nvPr/>
          </p:nvSpPr>
          <p:spPr>
            <a:xfrm>
              <a:off x="685800" y="3962400"/>
              <a:ext cx="1371600" cy="923330"/>
            </a:xfrm>
            <a:prstGeom prst="rect">
              <a:avLst/>
            </a:prstGeom>
            <a:solidFill>
              <a:schemeClr val="bg2">
                <a:alpha val="65000"/>
              </a:schemeClr>
            </a:solidFill>
          </p:spPr>
          <p:txBody>
            <a:bodyPr wrap="square" rtlCol="0">
              <a:spAutoFit/>
            </a:bodyPr>
            <a:lstStyle/>
            <a:p>
              <a:r>
                <a:rPr lang="en-US" dirty="0" smtClean="0"/>
                <a:t>Picture or other item here</a:t>
              </a:r>
              <a:endParaRPr lang="en-US" dirty="0"/>
            </a:p>
          </p:txBody>
        </p:sp>
      </p:grpSp>
      <p:sp>
        <p:nvSpPr>
          <p:cNvPr id="16" name="TextBox 15"/>
          <p:cNvSpPr txBox="1"/>
          <p:nvPr/>
        </p:nvSpPr>
        <p:spPr>
          <a:xfrm>
            <a:off x="228600" y="6019800"/>
            <a:ext cx="2438400" cy="369332"/>
          </a:xfrm>
          <a:prstGeom prst="rect">
            <a:avLst/>
          </a:prstGeom>
          <a:noFill/>
        </p:spPr>
        <p:txBody>
          <a:bodyPr wrap="square" rtlCol="0">
            <a:spAutoFit/>
          </a:bodyPr>
          <a:lstStyle/>
          <a:p>
            <a:r>
              <a:rPr lang="en-US" dirty="0" smtClean="0"/>
              <a:t>Link to SEFSC disclaimer</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400" y="2514600"/>
            <a:ext cx="3048000" cy="4267200"/>
          </a:xfrm>
        </p:spPr>
        <p:txBody>
          <a:bodyPr>
            <a:normAutofit fontScale="47500" lnSpcReduction="20000"/>
          </a:bodyPr>
          <a:lstStyle/>
          <a:p>
            <a:pPr>
              <a:buNone/>
            </a:pPr>
            <a:r>
              <a:rPr lang="en-US" sz="5100" b="1" u="sng" dirty="0" smtClean="0">
                <a:latin typeface="Times New Roman" pitchFamily="18" charset="0"/>
                <a:cs typeface="Times New Roman" pitchFamily="18" charset="0"/>
              </a:rPr>
              <a:t>SEDAR Information</a:t>
            </a:r>
          </a:p>
          <a:p>
            <a:pPr>
              <a:buNone/>
            </a:pPr>
            <a:endParaRPr lang="en-US" u="sng" dirty="0" smtClean="0"/>
          </a:p>
          <a:p>
            <a:pPr>
              <a:buNone/>
            </a:pPr>
            <a:r>
              <a:rPr lang="en-US" dirty="0" smtClean="0"/>
              <a:t>What </a:t>
            </a:r>
            <a:r>
              <a:rPr lang="en-US" dirty="0" smtClean="0"/>
              <a:t>is SEDAR?</a:t>
            </a:r>
          </a:p>
          <a:p>
            <a:pPr lvl="1">
              <a:buNone/>
            </a:pPr>
            <a:r>
              <a:rPr lang="en-US" dirty="0" smtClean="0"/>
              <a:t>FAQ</a:t>
            </a:r>
            <a:endParaRPr lang="en-US" dirty="0" smtClean="0"/>
          </a:p>
          <a:p>
            <a:pPr lvl="1">
              <a:buNone/>
            </a:pPr>
            <a:r>
              <a:rPr lang="en-US" dirty="0" smtClean="0"/>
              <a:t>How </a:t>
            </a:r>
            <a:r>
              <a:rPr lang="en-US" dirty="0" smtClean="0"/>
              <a:t>to get involved with SEDAR</a:t>
            </a:r>
          </a:p>
          <a:p>
            <a:pPr>
              <a:buNone/>
            </a:pPr>
            <a:r>
              <a:rPr lang="en-US" dirty="0" smtClean="0"/>
              <a:t>SEDAR Data  sources (info and links to ACCSP, etc)</a:t>
            </a:r>
          </a:p>
          <a:p>
            <a:pPr>
              <a:buNone/>
            </a:pPr>
            <a:r>
              <a:rPr lang="en-US" dirty="0" smtClean="0"/>
              <a:t>Stock assessment guides </a:t>
            </a:r>
            <a:endParaRPr lang="en-US" sz="2800" dirty="0" smtClean="0">
              <a:solidFill>
                <a:srgbClr val="FF0000"/>
              </a:solidFill>
            </a:endParaRPr>
          </a:p>
          <a:p>
            <a:pPr lvl="1">
              <a:buNone/>
            </a:pPr>
            <a:r>
              <a:rPr lang="en-US" dirty="0" smtClean="0"/>
              <a:t>Fish mgmt for fishermen (</a:t>
            </a:r>
            <a:r>
              <a:rPr lang="en-US" dirty="0" err="1" smtClean="0"/>
              <a:t>seagrant</a:t>
            </a:r>
            <a:r>
              <a:rPr lang="en-US" dirty="0" smtClean="0"/>
              <a:t>)</a:t>
            </a:r>
          </a:p>
          <a:p>
            <a:pPr lvl="1">
              <a:buNone/>
            </a:pPr>
            <a:r>
              <a:rPr lang="en-US" dirty="0" smtClean="0"/>
              <a:t>Guide to fish stock </a:t>
            </a:r>
            <a:r>
              <a:rPr lang="en-US" dirty="0" err="1" smtClean="0"/>
              <a:t>assmt</a:t>
            </a:r>
            <a:endParaRPr lang="en-US" dirty="0" smtClean="0"/>
          </a:p>
          <a:p>
            <a:pPr lvl="1">
              <a:buNone/>
            </a:pPr>
            <a:r>
              <a:rPr lang="en-US" dirty="0" smtClean="0"/>
              <a:t>Understand fish mgmt 2</a:t>
            </a:r>
            <a:r>
              <a:rPr lang="en-US" baseline="30000" dirty="0" smtClean="0"/>
              <a:t>nd</a:t>
            </a:r>
            <a:r>
              <a:rPr lang="en-US" dirty="0" smtClean="0"/>
              <a:t> ed.</a:t>
            </a:r>
          </a:p>
          <a:p>
            <a:pPr marL="342900" lvl="1" indent="-342900">
              <a:buNone/>
            </a:pPr>
            <a:r>
              <a:rPr lang="en-US" sz="3200" dirty="0" smtClean="0"/>
              <a:t>Consolidated SEDAR research recommendations </a:t>
            </a:r>
            <a:endParaRPr lang="en-US" sz="2600" dirty="0" smtClean="0">
              <a:solidFill>
                <a:srgbClr val="FF0000"/>
              </a:solidFill>
            </a:endParaRPr>
          </a:p>
          <a:p>
            <a:pPr marL="342900" lvl="1" indent="-342900">
              <a:buNone/>
            </a:pPr>
            <a:r>
              <a:rPr lang="en-US" sz="3200" dirty="0" smtClean="0"/>
              <a:t>SEDAR Steering Committee </a:t>
            </a:r>
            <a:endParaRPr lang="en-US" sz="2600" dirty="0" smtClean="0">
              <a:solidFill>
                <a:srgbClr val="FF0000"/>
              </a:solidFill>
            </a:endParaRPr>
          </a:p>
          <a:p>
            <a:pPr>
              <a:buNone/>
            </a:pPr>
            <a:r>
              <a:rPr lang="en-US" dirty="0" smtClean="0"/>
              <a:t>SEDAR procedural and administrative guides </a:t>
            </a:r>
            <a:endParaRPr lang="en-US" sz="2600" dirty="0" smtClean="0">
              <a:solidFill>
                <a:srgbClr val="FF0000"/>
              </a:solidFill>
            </a:endParaRPr>
          </a:p>
        </p:txBody>
      </p:sp>
      <p:pic>
        <p:nvPicPr>
          <p:cNvPr id="5" name="Picture 4"/>
          <p:cNvPicPr/>
          <p:nvPr/>
        </p:nvPicPr>
        <p:blipFill>
          <a:blip r:embed="rId2" cstate="print"/>
          <a:srcRect/>
          <a:stretch>
            <a:fillRect/>
          </a:stretch>
        </p:blipFill>
        <p:spPr bwMode="auto">
          <a:xfrm>
            <a:off x="228600" y="152400"/>
            <a:ext cx="1219200" cy="1295400"/>
          </a:xfrm>
          <a:prstGeom prst="rect">
            <a:avLst/>
          </a:prstGeom>
          <a:noFill/>
        </p:spPr>
      </p:pic>
      <p:sp>
        <p:nvSpPr>
          <p:cNvPr id="6" name="Title 1"/>
          <p:cNvSpPr txBox="1">
            <a:spLocks/>
          </p:cNvSpPr>
          <p:nvPr/>
        </p:nvSpPr>
        <p:spPr>
          <a:xfrm>
            <a:off x="2133600" y="0"/>
            <a:ext cx="6096000" cy="1470025"/>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t>SEDAR</a:t>
            </a:r>
            <a:b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br>
            <a:r>
              <a:rPr kumimoji="0" lang="en-US" sz="22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SouthEast</a:t>
            </a:r>
            <a:r>
              <a:rPr kumimoji="0" lang="en-US" sz="2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Data, Assessment, and Review</a:t>
            </a:r>
            <a:endParaRPr kumimoji="0" lang="en-US" sz="2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TextBox 7"/>
          <p:cNvSpPr txBox="1"/>
          <p:nvPr/>
        </p:nvSpPr>
        <p:spPr>
          <a:xfrm>
            <a:off x="3352800" y="2590800"/>
            <a:ext cx="5486400" cy="3970318"/>
          </a:xfrm>
          <a:prstGeom prst="rect">
            <a:avLst/>
          </a:prstGeom>
          <a:noFill/>
          <a:ln>
            <a:solidFill>
              <a:schemeClr val="tx1"/>
            </a:solidFill>
          </a:ln>
        </p:spPr>
        <p:txBody>
          <a:bodyPr wrap="square" rtlCol="0">
            <a:spAutoFit/>
          </a:bodyPr>
          <a:lstStyle/>
          <a:p>
            <a:r>
              <a:rPr lang="en-US" dirty="0" smtClean="0"/>
              <a:t>SEDAR Information</a:t>
            </a:r>
          </a:p>
          <a:p>
            <a:endParaRPr lang="en-US" dirty="0" smtClean="0"/>
          </a:p>
          <a:p>
            <a:r>
              <a:rPr lang="en-US" dirty="0" smtClean="0"/>
              <a:t>As a default, this side of the webpage would give a basic summary of SEDAR (maybe FAQs or how to get involved).  By clicking an item on the left, this side would then reveal that information (i.e. would open up the FAQ page, info about data sources, Stock assessment guides, etc).  The Consolidated research recommendations  and SEDAR procedural guides would open up as a new downloaded document. </a:t>
            </a:r>
            <a:endParaRPr lang="en-US" dirty="0" smtClean="0"/>
          </a:p>
          <a:p>
            <a:endParaRPr lang="en-US" dirty="0" smtClean="0"/>
          </a:p>
          <a:p>
            <a:endParaRPr lang="en-US" dirty="0" smtClean="0"/>
          </a:p>
          <a:p>
            <a:endParaRPr lang="en-US" dirty="0" smtClean="0"/>
          </a:p>
          <a:p>
            <a:endParaRPr lang="en-US" dirty="0"/>
          </a:p>
        </p:txBody>
      </p:sp>
      <p:sp>
        <p:nvSpPr>
          <p:cNvPr id="10" name="TextBox 9"/>
          <p:cNvSpPr txBox="1"/>
          <p:nvPr/>
        </p:nvSpPr>
        <p:spPr>
          <a:xfrm>
            <a:off x="0" y="1600200"/>
            <a:ext cx="9144000" cy="553998"/>
          </a:xfrm>
          <a:prstGeom prst="rect">
            <a:avLst/>
          </a:prstGeom>
          <a:solidFill>
            <a:schemeClr val="bg1"/>
          </a:solidFill>
        </p:spPr>
        <p:txBody>
          <a:bodyPr wrap="square" rtlCol="0">
            <a:spAutoFit/>
          </a:bodyPr>
          <a:lstStyle/>
          <a:p>
            <a:pPr algn="ctr"/>
            <a:r>
              <a:rPr lang="en-US" sz="1500" dirty="0" smtClean="0">
                <a:hlinkClick r:id="rId3" action="ppaction://hlinksldjump"/>
              </a:rPr>
              <a:t>SEDAR Information  </a:t>
            </a:r>
            <a:r>
              <a:rPr lang="en-US" sz="1500" dirty="0" smtClean="0"/>
              <a:t>			 </a:t>
            </a:r>
            <a:r>
              <a:rPr lang="en-US" sz="1500" dirty="0" smtClean="0">
                <a:hlinkClick r:id="rId4" action="ppaction://hlinksldjump"/>
              </a:rPr>
              <a:t>Contact Us</a:t>
            </a:r>
            <a:r>
              <a:rPr lang="en-US" sz="1500" dirty="0" smtClean="0"/>
              <a:t>			</a:t>
            </a:r>
            <a:r>
              <a:rPr lang="en-US" sz="1500" dirty="0" smtClean="0">
                <a:hlinkClick r:id="rId5" action="ppaction://hlinksldjump"/>
              </a:rPr>
              <a:t>Calendar &amp; Project Schedules</a:t>
            </a:r>
            <a:endParaRPr lang="en-US" sz="1500" dirty="0" smtClean="0"/>
          </a:p>
          <a:p>
            <a:pPr algn="ctr"/>
            <a:r>
              <a:rPr lang="en-US" sz="1500" dirty="0" smtClean="0">
                <a:hlinkClick r:id="rId6" action="ppaction://hlinksldjump"/>
              </a:rPr>
              <a:t>Assessment by Species</a:t>
            </a:r>
            <a:r>
              <a:rPr lang="en-US" sz="1500" dirty="0" smtClean="0"/>
              <a:t>		</a:t>
            </a:r>
            <a:r>
              <a:rPr lang="en-US" sz="1500" dirty="0" smtClean="0">
                <a:hlinkClick r:id="rId7" action="ppaction://hlinksldjump"/>
              </a:rPr>
              <a:t>  Assessment  by SEDAR number</a:t>
            </a:r>
            <a:r>
              <a:rPr lang="en-US" sz="1500" dirty="0" smtClean="0"/>
              <a:t>		  </a:t>
            </a:r>
            <a:r>
              <a:rPr lang="en-US" sz="1500" dirty="0" smtClean="0">
                <a:hlinkClick r:id="rId8" action="ppaction://hlinksldjump"/>
              </a:rPr>
              <a:t>Assessment by Cooperator</a:t>
            </a:r>
            <a:endParaRPr lang="en-US" sz="15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2133600" y="0"/>
            <a:ext cx="6096000" cy="1470025"/>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t>SEDAR</a:t>
            </a:r>
            <a:b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br>
            <a:r>
              <a:rPr kumimoji="0" lang="en-US" sz="22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SouthEast</a:t>
            </a:r>
            <a:r>
              <a:rPr kumimoji="0" lang="en-US" sz="2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Data, Assessment, and Review</a:t>
            </a:r>
            <a:endParaRPr kumimoji="0" lang="en-US" sz="2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 name="Content Placeholder 2"/>
          <p:cNvSpPr>
            <a:spLocks noGrp="1"/>
          </p:cNvSpPr>
          <p:nvPr>
            <p:ph idx="4294967295"/>
          </p:nvPr>
        </p:nvSpPr>
        <p:spPr>
          <a:xfrm>
            <a:off x="3200400" y="2514600"/>
            <a:ext cx="5562600" cy="4191000"/>
          </a:xfrm>
          <a:ln>
            <a:solidFill>
              <a:schemeClr val="tx1"/>
            </a:solidFill>
          </a:ln>
        </p:spPr>
        <p:txBody>
          <a:bodyPr>
            <a:normAutofit/>
          </a:bodyPr>
          <a:lstStyle/>
          <a:p>
            <a:pPr>
              <a:buNone/>
            </a:pPr>
            <a:r>
              <a:rPr lang="en-US" sz="2600" dirty="0" smtClean="0"/>
              <a:t>Click on </a:t>
            </a:r>
            <a:r>
              <a:rPr lang="en-US" sz="2600" dirty="0" smtClean="0"/>
              <a:t>a SEDAR number to </a:t>
            </a:r>
            <a:r>
              <a:rPr lang="en-US" sz="2600" dirty="0" smtClean="0"/>
              <a:t>the left and this box fills with the associated information on meeting dates, locations, etc</a:t>
            </a:r>
            <a:r>
              <a:rPr lang="en-US" sz="2600" dirty="0" smtClean="0"/>
              <a:t>. </a:t>
            </a:r>
          </a:p>
          <a:p>
            <a:pPr>
              <a:buNone/>
            </a:pPr>
            <a:endParaRPr lang="en-US" sz="2600" dirty="0" smtClean="0"/>
          </a:p>
          <a:p>
            <a:pPr>
              <a:buNone/>
            </a:pPr>
            <a:r>
              <a:rPr lang="en-US" sz="2600" dirty="0" smtClean="0"/>
              <a:t>Default info in the box would be the SEDAR plan schedule.</a:t>
            </a:r>
            <a:endParaRPr lang="en-US" sz="2600" dirty="0" smtClean="0"/>
          </a:p>
          <a:p>
            <a:pPr>
              <a:buNone/>
            </a:pPr>
            <a:endParaRPr lang="en-US" sz="2600" dirty="0" smtClean="0"/>
          </a:p>
        </p:txBody>
      </p:sp>
      <p:sp>
        <p:nvSpPr>
          <p:cNvPr id="5" name="TextBox 4"/>
          <p:cNvSpPr txBox="1"/>
          <p:nvPr/>
        </p:nvSpPr>
        <p:spPr>
          <a:xfrm>
            <a:off x="152400" y="2362200"/>
            <a:ext cx="2438400" cy="4062651"/>
          </a:xfrm>
          <a:prstGeom prst="rect">
            <a:avLst/>
          </a:prstGeom>
          <a:noFill/>
        </p:spPr>
        <p:txBody>
          <a:bodyPr wrap="square" rtlCol="0">
            <a:spAutoFit/>
          </a:bodyPr>
          <a:lstStyle/>
          <a:p>
            <a:r>
              <a:rPr lang="en-US" sz="2400" b="1" u="sng" dirty="0" smtClean="0">
                <a:latin typeface="Times New Roman" pitchFamily="18" charset="0"/>
                <a:cs typeface="Times New Roman" pitchFamily="18" charset="0"/>
              </a:rPr>
              <a:t>Current Projects</a:t>
            </a:r>
            <a:endParaRPr lang="en-US" sz="2400" b="1" u="sng" dirty="0" smtClean="0">
              <a:latin typeface="Times New Roman" pitchFamily="18" charset="0"/>
              <a:cs typeface="Times New Roman" pitchFamily="18" charset="0"/>
            </a:endParaRPr>
          </a:p>
          <a:p>
            <a:endParaRPr lang="en-US" dirty="0" smtClean="0"/>
          </a:p>
          <a:p>
            <a:r>
              <a:rPr lang="en-US" dirty="0" smtClean="0"/>
              <a:t>SEDAR 25 – South Atlantic </a:t>
            </a:r>
            <a:r>
              <a:rPr lang="en-US" dirty="0" smtClean="0">
                <a:hlinkClick r:id="rId3" action="ppaction://hlinksldjump"/>
              </a:rPr>
              <a:t>black sea bass </a:t>
            </a:r>
            <a:r>
              <a:rPr lang="en-US" dirty="0" smtClean="0"/>
              <a:t>and golden tilefish</a:t>
            </a:r>
            <a:endParaRPr lang="en-US" dirty="0" smtClean="0"/>
          </a:p>
          <a:p>
            <a:r>
              <a:rPr lang="en-US" dirty="0" smtClean="0"/>
              <a:t>SEDAR 26 – Caribbean species x and y</a:t>
            </a:r>
            <a:endParaRPr lang="en-US" dirty="0" smtClean="0"/>
          </a:p>
          <a:p>
            <a:r>
              <a:rPr lang="en-US" dirty="0" smtClean="0"/>
              <a:t>SEDAR 27 – GSMFC menhaden and FL yellowtail snapper</a:t>
            </a:r>
          </a:p>
          <a:p>
            <a:endParaRPr lang="en-US" dirty="0" smtClean="0"/>
          </a:p>
          <a:p>
            <a:endParaRPr lang="en-US" dirty="0" smtClean="0"/>
          </a:p>
          <a:p>
            <a:endParaRPr lang="en-US" dirty="0" smtClean="0"/>
          </a:p>
          <a:p>
            <a:endParaRPr lang="en-US" dirty="0"/>
          </a:p>
        </p:txBody>
      </p:sp>
      <p:sp>
        <p:nvSpPr>
          <p:cNvPr id="6" name="TextBox 5"/>
          <p:cNvSpPr txBox="1"/>
          <p:nvPr/>
        </p:nvSpPr>
        <p:spPr>
          <a:xfrm>
            <a:off x="381000" y="5638800"/>
            <a:ext cx="2209800" cy="646331"/>
          </a:xfrm>
          <a:prstGeom prst="rect">
            <a:avLst/>
          </a:prstGeom>
          <a:noFill/>
          <a:ln>
            <a:solidFill>
              <a:schemeClr val="tx1"/>
            </a:solidFill>
          </a:ln>
        </p:spPr>
        <p:txBody>
          <a:bodyPr wrap="square" rtlCol="0">
            <a:spAutoFit/>
          </a:bodyPr>
          <a:lstStyle/>
          <a:p>
            <a:pPr>
              <a:buNone/>
            </a:pPr>
            <a:r>
              <a:rPr lang="en-US" dirty="0" smtClean="0"/>
              <a:t>Plan Schedule – download here</a:t>
            </a:r>
            <a:endParaRPr lang="en-US" dirty="0"/>
          </a:p>
        </p:txBody>
      </p:sp>
      <p:pic>
        <p:nvPicPr>
          <p:cNvPr id="8" name="Picture 7"/>
          <p:cNvPicPr/>
          <p:nvPr/>
        </p:nvPicPr>
        <p:blipFill>
          <a:blip r:embed="rId4" cstate="print"/>
          <a:srcRect/>
          <a:stretch>
            <a:fillRect/>
          </a:stretch>
        </p:blipFill>
        <p:spPr bwMode="auto">
          <a:xfrm>
            <a:off x="228600" y="152400"/>
            <a:ext cx="1219200" cy="1295400"/>
          </a:xfrm>
          <a:prstGeom prst="rect">
            <a:avLst/>
          </a:prstGeom>
          <a:noFill/>
        </p:spPr>
      </p:pic>
      <p:sp>
        <p:nvSpPr>
          <p:cNvPr id="11" name="TextBox 10"/>
          <p:cNvSpPr txBox="1"/>
          <p:nvPr/>
        </p:nvSpPr>
        <p:spPr>
          <a:xfrm>
            <a:off x="0" y="1600200"/>
            <a:ext cx="9144000" cy="553998"/>
          </a:xfrm>
          <a:prstGeom prst="rect">
            <a:avLst/>
          </a:prstGeom>
          <a:solidFill>
            <a:schemeClr val="bg1"/>
          </a:solidFill>
        </p:spPr>
        <p:txBody>
          <a:bodyPr wrap="square" rtlCol="0">
            <a:spAutoFit/>
          </a:bodyPr>
          <a:lstStyle/>
          <a:p>
            <a:pPr algn="ctr"/>
            <a:r>
              <a:rPr lang="en-US" sz="1500" dirty="0" smtClean="0">
                <a:hlinkClick r:id="rId5" action="ppaction://hlinksldjump"/>
              </a:rPr>
              <a:t>SEDAR Information  </a:t>
            </a:r>
            <a:r>
              <a:rPr lang="en-US" sz="1500" dirty="0" smtClean="0"/>
              <a:t>			 </a:t>
            </a:r>
            <a:r>
              <a:rPr lang="en-US" sz="1500" dirty="0" smtClean="0">
                <a:hlinkClick r:id="rId6" action="ppaction://hlinksldjump"/>
              </a:rPr>
              <a:t>Contact Us</a:t>
            </a:r>
            <a:r>
              <a:rPr lang="en-US" sz="1500" dirty="0" smtClean="0"/>
              <a:t>			</a:t>
            </a:r>
            <a:r>
              <a:rPr lang="en-US" sz="1500" dirty="0" smtClean="0">
                <a:hlinkClick r:id="rId7" action="ppaction://hlinksldjump"/>
              </a:rPr>
              <a:t>Calendar &amp; Project Schedules</a:t>
            </a:r>
            <a:endParaRPr lang="en-US" sz="1500" dirty="0" smtClean="0"/>
          </a:p>
          <a:p>
            <a:pPr algn="ctr"/>
            <a:r>
              <a:rPr lang="en-US" sz="1500" dirty="0" smtClean="0">
                <a:hlinkClick r:id="rId8" action="ppaction://hlinksldjump"/>
              </a:rPr>
              <a:t>Assessment by Species</a:t>
            </a:r>
            <a:r>
              <a:rPr lang="en-US" sz="1500" dirty="0" smtClean="0"/>
              <a:t>		</a:t>
            </a:r>
            <a:r>
              <a:rPr lang="en-US" sz="1500" dirty="0" smtClean="0">
                <a:hlinkClick r:id="rId9" action="ppaction://hlinksldjump"/>
              </a:rPr>
              <a:t>  Assessment  by SEDAR number</a:t>
            </a:r>
            <a:r>
              <a:rPr lang="en-US" sz="1500" dirty="0" smtClean="0"/>
              <a:t>		  </a:t>
            </a:r>
            <a:r>
              <a:rPr lang="en-US" sz="1500" dirty="0" smtClean="0">
                <a:hlinkClick r:id="rId10" action="ppaction://hlinksldjump"/>
              </a:rPr>
              <a:t>Assessment by Cooperator</a:t>
            </a:r>
            <a:endParaRPr lang="en-US" sz="15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133600" y="0"/>
            <a:ext cx="6096000" cy="1470025"/>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t>SEDAR</a:t>
            </a:r>
            <a:b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br>
            <a:r>
              <a:rPr kumimoji="0" lang="en-US" sz="22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SouthEast</a:t>
            </a:r>
            <a:r>
              <a:rPr kumimoji="0" lang="en-US" sz="2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Data, Assessment, and Review</a:t>
            </a:r>
            <a:endParaRPr kumimoji="0" lang="en-US" sz="2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 name="Content Placeholder 2"/>
          <p:cNvSpPr>
            <a:spLocks noGrp="1"/>
          </p:cNvSpPr>
          <p:nvPr>
            <p:ph idx="4294967295"/>
          </p:nvPr>
        </p:nvSpPr>
        <p:spPr>
          <a:xfrm>
            <a:off x="228600" y="2438400"/>
            <a:ext cx="2590800" cy="4343400"/>
          </a:xfrm>
        </p:spPr>
        <p:txBody>
          <a:bodyPr>
            <a:normAutofit fontScale="55000" lnSpcReduction="20000"/>
          </a:bodyPr>
          <a:lstStyle/>
          <a:p>
            <a:pPr>
              <a:buNone/>
            </a:pPr>
            <a:r>
              <a:rPr lang="en-US" sz="4400" b="1" u="sng" dirty="0" smtClean="0">
                <a:latin typeface="Times New Roman" pitchFamily="18" charset="0"/>
                <a:cs typeface="Times New Roman" pitchFamily="18" charset="0"/>
              </a:rPr>
              <a:t>Contact</a:t>
            </a:r>
          </a:p>
          <a:p>
            <a:pPr>
              <a:buNone/>
            </a:pPr>
            <a:endParaRPr lang="en-US" dirty="0" smtClean="0"/>
          </a:p>
          <a:p>
            <a:pPr>
              <a:buNone/>
            </a:pPr>
            <a:r>
              <a:rPr lang="en-US" dirty="0" smtClean="0"/>
              <a:t>General </a:t>
            </a:r>
            <a:r>
              <a:rPr lang="en-US" dirty="0" smtClean="0"/>
              <a:t>contact </a:t>
            </a:r>
          </a:p>
          <a:p>
            <a:pPr lvl="1">
              <a:buNone/>
            </a:pPr>
            <a:r>
              <a:rPr lang="en-US" dirty="0" smtClean="0"/>
              <a:t>(office </a:t>
            </a:r>
            <a:r>
              <a:rPr lang="en-US" dirty="0" smtClean="0"/>
              <a:t>address, phone, fax </a:t>
            </a:r>
            <a:r>
              <a:rPr lang="en-US" dirty="0" smtClean="0"/>
              <a:t>page)</a:t>
            </a:r>
            <a:endParaRPr lang="en-US" dirty="0" smtClean="0"/>
          </a:p>
          <a:p>
            <a:pPr>
              <a:buNone/>
            </a:pPr>
            <a:r>
              <a:rPr lang="en-US" dirty="0" smtClean="0"/>
              <a:t>Staff info </a:t>
            </a:r>
          </a:p>
          <a:p>
            <a:pPr lvl="1">
              <a:buNone/>
            </a:pPr>
            <a:r>
              <a:rPr lang="en-US" dirty="0" smtClean="0"/>
              <a:t>(email addresses, staff info, etc)</a:t>
            </a:r>
            <a:endParaRPr lang="en-US" dirty="0" smtClean="0"/>
          </a:p>
          <a:p>
            <a:pPr>
              <a:buNone/>
            </a:pPr>
            <a:r>
              <a:rPr lang="en-US" dirty="0" smtClean="0"/>
              <a:t>Cooperators</a:t>
            </a:r>
          </a:p>
          <a:p>
            <a:pPr lvl="1">
              <a:buNone/>
            </a:pPr>
            <a:r>
              <a:rPr lang="en-US" dirty="0" smtClean="0"/>
              <a:t>(page </a:t>
            </a:r>
            <a:r>
              <a:rPr lang="en-US" dirty="0" smtClean="0"/>
              <a:t>with cooperator info, web </a:t>
            </a:r>
            <a:r>
              <a:rPr lang="en-US" dirty="0" smtClean="0"/>
              <a:t>links)</a:t>
            </a:r>
            <a:endParaRPr lang="en-US" dirty="0" smtClean="0"/>
          </a:p>
          <a:p>
            <a:pPr>
              <a:buNone/>
            </a:pPr>
            <a:r>
              <a:rPr lang="en-US" dirty="0" smtClean="0"/>
              <a:t>How to get involved in SEDAR</a:t>
            </a:r>
          </a:p>
          <a:p>
            <a:pPr lvl="1">
              <a:buNone/>
            </a:pPr>
            <a:r>
              <a:rPr lang="en-US" dirty="0" smtClean="0"/>
              <a:t>(page </a:t>
            </a:r>
            <a:r>
              <a:rPr lang="en-US" dirty="0" smtClean="0"/>
              <a:t>with info on how to get involved in </a:t>
            </a:r>
            <a:r>
              <a:rPr lang="en-US" dirty="0" smtClean="0"/>
              <a:t>SEDAR)</a:t>
            </a:r>
            <a:endParaRPr lang="en-US" dirty="0"/>
          </a:p>
        </p:txBody>
      </p:sp>
      <p:pic>
        <p:nvPicPr>
          <p:cNvPr id="5" name="Picture 4"/>
          <p:cNvPicPr/>
          <p:nvPr/>
        </p:nvPicPr>
        <p:blipFill>
          <a:blip r:embed="rId2" cstate="print"/>
          <a:srcRect/>
          <a:stretch>
            <a:fillRect/>
          </a:stretch>
        </p:blipFill>
        <p:spPr bwMode="auto">
          <a:xfrm>
            <a:off x="228600" y="152400"/>
            <a:ext cx="1219200" cy="1295400"/>
          </a:xfrm>
          <a:prstGeom prst="rect">
            <a:avLst/>
          </a:prstGeom>
          <a:noFill/>
        </p:spPr>
      </p:pic>
      <p:sp>
        <p:nvSpPr>
          <p:cNvPr id="8" name="TextBox 7"/>
          <p:cNvSpPr txBox="1"/>
          <p:nvPr/>
        </p:nvSpPr>
        <p:spPr>
          <a:xfrm>
            <a:off x="3276600" y="2667001"/>
            <a:ext cx="5638800" cy="3970318"/>
          </a:xfrm>
          <a:prstGeom prst="rect">
            <a:avLst/>
          </a:prstGeom>
          <a:noFill/>
          <a:ln>
            <a:solidFill>
              <a:schemeClr val="tx1"/>
            </a:solidFill>
          </a:ln>
        </p:spPr>
        <p:txBody>
          <a:bodyPr wrap="square" rtlCol="0">
            <a:spAutoFit/>
          </a:bodyPr>
          <a:lstStyle/>
          <a:p>
            <a:r>
              <a:rPr lang="en-US" dirty="0" smtClean="0"/>
              <a:t>Content pops up in here.  For example, choose “general contact” on the left and get:</a:t>
            </a:r>
          </a:p>
          <a:p>
            <a:endParaRPr lang="en-US" dirty="0" smtClean="0"/>
          </a:p>
          <a:p>
            <a:r>
              <a:rPr lang="en-US" dirty="0" smtClean="0"/>
              <a:t>SEDAR address – Program Office</a:t>
            </a:r>
          </a:p>
          <a:p>
            <a:r>
              <a:rPr lang="en-US" dirty="0" smtClean="0"/>
              <a:t>4055 Faber Place Drive</a:t>
            </a:r>
          </a:p>
          <a:p>
            <a:r>
              <a:rPr lang="en-US" dirty="0" smtClean="0"/>
              <a:t>Suite 201</a:t>
            </a:r>
          </a:p>
          <a:p>
            <a:r>
              <a:rPr lang="en-US" dirty="0" smtClean="0"/>
              <a:t>North Charleston, SC 29405</a:t>
            </a:r>
          </a:p>
          <a:p>
            <a:endParaRPr lang="en-US" dirty="0" smtClean="0"/>
          </a:p>
          <a:p>
            <a:r>
              <a:rPr lang="en-US" dirty="0" smtClean="0"/>
              <a:t>Phone:</a:t>
            </a:r>
          </a:p>
          <a:p>
            <a:r>
              <a:rPr lang="en-US" dirty="0" smtClean="0"/>
              <a:t>Fax:</a:t>
            </a:r>
          </a:p>
          <a:p>
            <a:r>
              <a:rPr lang="en-US" dirty="0" smtClean="0"/>
              <a:t>Toll Free:</a:t>
            </a:r>
          </a:p>
          <a:p>
            <a:endParaRPr lang="en-US" dirty="0" smtClean="0"/>
          </a:p>
          <a:p>
            <a:r>
              <a:rPr lang="en-US" dirty="0" smtClean="0"/>
              <a:t>Satellite office:</a:t>
            </a:r>
          </a:p>
          <a:p>
            <a:r>
              <a:rPr lang="en-US" dirty="0" smtClean="0"/>
              <a:t>Tampa, FL …  </a:t>
            </a:r>
            <a:endParaRPr lang="en-US" dirty="0" smtClean="0"/>
          </a:p>
        </p:txBody>
      </p:sp>
      <p:sp>
        <p:nvSpPr>
          <p:cNvPr id="10" name="TextBox 9"/>
          <p:cNvSpPr txBox="1"/>
          <p:nvPr/>
        </p:nvSpPr>
        <p:spPr>
          <a:xfrm>
            <a:off x="0" y="1600200"/>
            <a:ext cx="9144000" cy="553998"/>
          </a:xfrm>
          <a:prstGeom prst="rect">
            <a:avLst/>
          </a:prstGeom>
          <a:solidFill>
            <a:schemeClr val="bg1"/>
          </a:solidFill>
        </p:spPr>
        <p:txBody>
          <a:bodyPr wrap="square" rtlCol="0">
            <a:spAutoFit/>
          </a:bodyPr>
          <a:lstStyle/>
          <a:p>
            <a:pPr algn="ctr"/>
            <a:r>
              <a:rPr lang="en-US" sz="1500" dirty="0" smtClean="0">
                <a:hlinkClick r:id="rId3" action="ppaction://hlinksldjump"/>
              </a:rPr>
              <a:t>SEDAR Information  </a:t>
            </a:r>
            <a:r>
              <a:rPr lang="en-US" sz="1500" dirty="0" smtClean="0"/>
              <a:t>			 </a:t>
            </a:r>
            <a:r>
              <a:rPr lang="en-US" sz="1500" dirty="0" smtClean="0">
                <a:hlinkClick r:id="rId4" action="ppaction://hlinksldjump"/>
              </a:rPr>
              <a:t>Contact Us</a:t>
            </a:r>
            <a:r>
              <a:rPr lang="en-US" sz="1500" dirty="0" smtClean="0"/>
              <a:t>			</a:t>
            </a:r>
            <a:r>
              <a:rPr lang="en-US" sz="1500" dirty="0" smtClean="0">
                <a:hlinkClick r:id="rId5" action="ppaction://hlinksldjump"/>
              </a:rPr>
              <a:t>Calendar &amp; Project Schedules</a:t>
            </a:r>
            <a:endParaRPr lang="en-US" sz="1500" dirty="0" smtClean="0"/>
          </a:p>
          <a:p>
            <a:pPr algn="ctr"/>
            <a:r>
              <a:rPr lang="en-US" sz="1500" dirty="0" smtClean="0">
                <a:hlinkClick r:id="rId6" action="ppaction://hlinksldjump"/>
              </a:rPr>
              <a:t>Assessment by Species</a:t>
            </a:r>
            <a:r>
              <a:rPr lang="en-US" sz="1500" dirty="0" smtClean="0"/>
              <a:t>		</a:t>
            </a:r>
            <a:r>
              <a:rPr lang="en-US" sz="1500" dirty="0" smtClean="0">
                <a:hlinkClick r:id="rId7" action="ppaction://hlinksldjump"/>
              </a:rPr>
              <a:t>  Assessment  by SEDAR number</a:t>
            </a:r>
            <a:r>
              <a:rPr lang="en-US" sz="1500" dirty="0" smtClean="0"/>
              <a:t>		  </a:t>
            </a:r>
            <a:r>
              <a:rPr lang="en-US" sz="1500" dirty="0" smtClean="0">
                <a:hlinkClick r:id="rId8" action="ppaction://hlinksldjump"/>
              </a:rPr>
              <a:t>Assessment by Cooperator</a:t>
            </a:r>
            <a:endParaRPr lang="en-US" sz="15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133600" y="0"/>
            <a:ext cx="6096000" cy="1470025"/>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t>SEDAR</a:t>
            </a:r>
            <a:b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br>
            <a:r>
              <a:rPr kumimoji="0" lang="en-US" sz="22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SouthEast</a:t>
            </a:r>
            <a:r>
              <a:rPr kumimoji="0" lang="en-US" sz="2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Data, Assessment, and Review</a:t>
            </a:r>
            <a:endParaRPr kumimoji="0" lang="en-US" sz="2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 name="Content Placeholder 2"/>
          <p:cNvSpPr>
            <a:spLocks noGrp="1"/>
          </p:cNvSpPr>
          <p:nvPr>
            <p:ph idx="4294967295"/>
          </p:nvPr>
        </p:nvSpPr>
        <p:spPr>
          <a:xfrm>
            <a:off x="457200" y="3429000"/>
            <a:ext cx="8382000" cy="3200400"/>
          </a:xfrm>
        </p:spPr>
        <p:txBody>
          <a:bodyPr>
            <a:normAutofit fontScale="47500" lnSpcReduction="20000"/>
          </a:bodyPr>
          <a:lstStyle/>
          <a:p>
            <a:pPr>
              <a:buNone/>
            </a:pPr>
            <a:r>
              <a:rPr lang="en-US" dirty="0" smtClean="0"/>
              <a:t>(Listed here would be an alphabetical </a:t>
            </a:r>
            <a:r>
              <a:rPr lang="en-US" dirty="0" smtClean="0"/>
              <a:t>species list of </a:t>
            </a:r>
            <a:r>
              <a:rPr lang="en-US" b="1" dirty="0" smtClean="0"/>
              <a:t>all</a:t>
            </a:r>
            <a:r>
              <a:rPr lang="en-US" dirty="0" smtClean="0"/>
              <a:t> species managed by Councils/HMS and all species run through SEDAR by ASMFC and GSMFC</a:t>
            </a:r>
            <a:r>
              <a:rPr lang="en-US" dirty="0" smtClean="0"/>
              <a:t>.)</a:t>
            </a:r>
            <a:endParaRPr lang="en-US" dirty="0" smtClean="0"/>
          </a:p>
          <a:p>
            <a:pPr>
              <a:buNone/>
            </a:pPr>
            <a:endParaRPr lang="en-US" dirty="0" smtClean="0"/>
          </a:p>
          <a:p>
            <a:pPr>
              <a:buNone/>
            </a:pPr>
            <a:r>
              <a:rPr lang="en-US" dirty="0" smtClean="0"/>
              <a:t>Bank </a:t>
            </a:r>
            <a:r>
              <a:rPr lang="en-US" dirty="0" smtClean="0"/>
              <a:t>sea bass</a:t>
            </a:r>
          </a:p>
          <a:p>
            <a:pPr>
              <a:buNone/>
            </a:pPr>
            <a:r>
              <a:rPr lang="en-US" dirty="0" err="1" smtClean="0"/>
              <a:t>Blacktip</a:t>
            </a:r>
            <a:r>
              <a:rPr lang="en-US" dirty="0" smtClean="0"/>
              <a:t> shark</a:t>
            </a:r>
          </a:p>
          <a:p>
            <a:pPr>
              <a:buNone/>
            </a:pPr>
            <a:r>
              <a:rPr lang="en-US" dirty="0" smtClean="0"/>
              <a:t>Black sea bass</a:t>
            </a:r>
          </a:p>
          <a:p>
            <a:pPr>
              <a:buNone/>
            </a:pPr>
            <a:r>
              <a:rPr lang="en-US" dirty="0" smtClean="0"/>
              <a:t>Gag group</a:t>
            </a:r>
          </a:p>
          <a:p>
            <a:pPr>
              <a:buNone/>
            </a:pPr>
            <a:r>
              <a:rPr lang="en-US" dirty="0" smtClean="0"/>
              <a:t>Goliath group</a:t>
            </a:r>
          </a:p>
          <a:p>
            <a:pPr>
              <a:buNone/>
            </a:pPr>
            <a:r>
              <a:rPr lang="en-US" dirty="0" smtClean="0"/>
              <a:t>Menhaden</a:t>
            </a:r>
          </a:p>
          <a:p>
            <a:pPr>
              <a:buNone/>
            </a:pPr>
            <a:r>
              <a:rPr lang="en-US" dirty="0" smtClean="0">
                <a:hlinkClick r:id="rId2" action="ppaction://hlinksldjump"/>
              </a:rPr>
              <a:t>Red snapper  </a:t>
            </a:r>
            <a:r>
              <a:rPr lang="en-US" dirty="0" smtClean="0"/>
              <a:t>(kicks you to the species navigation </a:t>
            </a:r>
            <a:r>
              <a:rPr lang="en-US" dirty="0" smtClean="0"/>
              <a:t>page for that species)</a:t>
            </a:r>
            <a:endParaRPr lang="en-US" dirty="0" smtClean="0"/>
          </a:p>
          <a:p>
            <a:pPr>
              <a:buNone/>
            </a:pPr>
            <a:r>
              <a:rPr lang="en-US" dirty="0" err="1" smtClean="0"/>
              <a:t>Yellowedge</a:t>
            </a:r>
            <a:r>
              <a:rPr lang="en-US" dirty="0" smtClean="0"/>
              <a:t> grouper</a:t>
            </a:r>
          </a:p>
          <a:p>
            <a:pPr>
              <a:buNone/>
            </a:pPr>
            <a:r>
              <a:rPr lang="en-US" dirty="0" smtClean="0"/>
              <a:t>Yellowtail </a:t>
            </a:r>
            <a:r>
              <a:rPr lang="en-US" dirty="0" smtClean="0"/>
              <a:t>snapper</a:t>
            </a:r>
            <a:endParaRPr lang="en-US" dirty="0"/>
          </a:p>
        </p:txBody>
      </p:sp>
      <p:pic>
        <p:nvPicPr>
          <p:cNvPr id="5" name="Picture 4"/>
          <p:cNvPicPr/>
          <p:nvPr/>
        </p:nvPicPr>
        <p:blipFill>
          <a:blip r:embed="rId3" cstate="print"/>
          <a:srcRect/>
          <a:stretch>
            <a:fillRect/>
          </a:stretch>
        </p:blipFill>
        <p:spPr bwMode="auto">
          <a:xfrm>
            <a:off x="228600" y="152400"/>
            <a:ext cx="1219200" cy="1295400"/>
          </a:xfrm>
          <a:prstGeom prst="rect">
            <a:avLst/>
          </a:prstGeom>
          <a:noFill/>
        </p:spPr>
      </p:pic>
      <p:sp>
        <p:nvSpPr>
          <p:cNvPr id="9" name="TextBox 8"/>
          <p:cNvSpPr txBox="1"/>
          <p:nvPr/>
        </p:nvSpPr>
        <p:spPr>
          <a:xfrm>
            <a:off x="457200" y="3048000"/>
            <a:ext cx="82296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A B C D E F G H I J K L M N O P Q R S T U V W X Y Z</a:t>
            </a:r>
            <a:endParaRPr lang="en-US" dirty="0">
              <a:latin typeface="Times New Roman" pitchFamily="18" charset="0"/>
              <a:cs typeface="Times New Roman" pitchFamily="18" charset="0"/>
            </a:endParaRPr>
          </a:p>
        </p:txBody>
      </p:sp>
      <p:sp>
        <p:nvSpPr>
          <p:cNvPr id="10" name="TextBox 9"/>
          <p:cNvSpPr txBox="1"/>
          <p:nvPr/>
        </p:nvSpPr>
        <p:spPr>
          <a:xfrm>
            <a:off x="152400" y="2387025"/>
            <a:ext cx="7086600" cy="584775"/>
          </a:xfrm>
          <a:prstGeom prst="rect">
            <a:avLst/>
          </a:prstGeom>
          <a:noFill/>
        </p:spPr>
        <p:txBody>
          <a:bodyPr wrap="square" rtlCol="0">
            <a:spAutoFit/>
          </a:bodyPr>
          <a:lstStyle/>
          <a:p>
            <a:r>
              <a:rPr lang="en-US" sz="3200" u="sng" dirty="0" smtClean="0">
                <a:latin typeface="Times New Roman" pitchFamily="18" charset="0"/>
                <a:cs typeface="Times New Roman" pitchFamily="18" charset="0"/>
              </a:rPr>
              <a:t>Assessment by Species</a:t>
            </a:r>
            <a:endParaRPr lang="en-US" sz="3200" u="sng" dirty="0">
              <a:latin typeface="Times New Roman" pitchFamily="18" charset="0"/>
              <a:cs typeface="Times New Roman" pitchFamily="18" charset="0"/>
            </a:endParaRPr>
          </a:p>
        </p:txBody>
      </p:sp>
      <p:sp>
        <p:nvSpPr>
          <p:cNvPr id="11" name="TextBox 10"/>
          <p:cNvSpPr txBox="1"/>
          <p:nvPr/>
        </p:nvSpPr>
        <p:spPr>
          <a:xfrm>
            <a:off x="0" y="1600200"/>
            <a:ext cx="9144000" cy="553998"/>
          </a:xfrm>
          <a:prstGeom prst="rect">
            <a:avLst/>
          </a:prstGeom>
          <a:solidFill>
            <a:schemeClr val="bg1"/>
          </a:solidFill>
        </p:spPr>
        <p:txBody>
          <a:bodyPr wrap="square" rtlCol="0">
            <a:spAutoFit/>
          </a:bodyPr>
          <a:lstStyle/>
          <a:p>
            <a:pPr algn="ctr"/>
            <a:r>
              <a:rPr lang="en-US" sz="1500" dirty="0" smtClean="0">
                <a:hlinkClick r:id="rId4" action="ppaction://hlinksldjump"/>
              </a:rPr>
              <a:t>SEDAR Information  </a:t>
            </a:r>
            <a:r>
              <a:rPr lang="en-US" sz="1500" dirty="0" smtClean="0"/>
              <a:t>			 </a:t>
            </a:r>
            <a:r>
              <a:rPr lang="en-US" sz="1500" dirty="0" smtClean="0">
                <a:hlinkClick r:id="rId5" action="ppaction://hlinksldjump"/>
              </a:rPr>
              <a:t>Contact Us</a:t>
            </a:r>
            <a:r>
              <a:rPr lang="en-US" sz="1500" dirty="0" smtClean="0"/>
              <a:t>			</a:t>
            </a:r>
            <a:r>
              <a:rPr lang="en-US" sz="1500" dirty="0" smtClean="0">
                <a:hlinkClick r:id="rId6" action="ppaction://hlinksldjump"/>
              </a:rPr>
              <a:t>Calendar &amp; Project Schedules</a:t>
            </a:r>
            <a:endParaRPr lang="en-US" sz="1500" dirty="0" smtClean="0"/>
          </a:p>
          <a:p>
            <a:pPr algn="ctr"/>
            <a:r>
              <a:rPr lang="en-US" sz="1500" dirty="0" smtClean="0">
                <a:hlinkClick r:id="rId7" action="ppaction://hlinksldjump"/>
              </a:rPr>
              <a:t>Assessment by Species</a:t>
            </a:r>
            <a:r>
              <a:rPr lang="en-US" sz="1500" dirty="0" smtClean="0"/>
              <a:t>		</a:t>
            </a:r>
            <a:r>
              <a:rPr lang="en-US" sz="1500" dirty="0" smtClean="0">
                <a:hlinkClick r:id="rId8" action="ppaction://hlinksldjump"/>
              </a:rPr>
              <a:t>  Assessment  by SEDAR number</a:t>
            </a:r>
            <a:r>
              <a:rPr lang="en-US" sz="1500" dirty="0" smtClean="0"/>
              <a:t>		  </a:t>
            </a:r>
            <a:r>
              <a:rPr lang="en-US" sz="1500" dirty="0" smtClean="0">
                <a:hlinkClick r:id="rId9" action="ppaction://hlinksldjump"/>
              </a:rPr>
              <a:t>Assessment by Cooperator</a:t>
            </a:r>
            <a:endParaRPr lang="en-US" sz="15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133600" y="0"/>
            <a:ext cx="6096000" cy="1470025"/>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t>SEDAR</a:t>
            </a:r>
            <a:b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br>
            <a:r>
              <a:rPr kumimoji="0" lang="en-US" sz="22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SouthEast</a:t>
            </a:r>
            <a:r>
              <a:rPr kumimoji="0" lang="en-US" sz="2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Data, Assessment, and Review</a:t>
            </a:r>
            <a:endParaRPr kumimoji="0" lang="en-US" sz="2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 name="Title 1"/>
          <p:cNvSpPr>
            <a:spLocks noGrp="1"/>
          </p:cNvSpPr>
          <p:nvPr>
            <p:ph type="title"/>
          </p:nvPr>
        </p:nvSpPr>
        <p:spPr>
          <a:xfrm>
            <a:off x="0" y="2286000"/>
            <a:ext cx="8229600" cy="609600"/>
          </a:xfrm>
        </p:spPr>
        <p:txBody>
          <a:bodyPr>
            <a:normAutofit/>
          </a:bodyPr>
          <a:lstStyle/>
          <a:p>
            <a:pPr algn="l"/>
            <a:r>
              <a:rPr lang="en-US" sz="3200" u="sng" dirty="0" smtClean="0">
                <a:latin typeface="Times New Roman" pitchFamily="18" charset="0"/>
                <a:cs typeface="Times New Roman" pitchFamily="18" charset="0"/>
              </a:rPr>
              <a:t>Assessment by SEDAR Number</a:t>
            </a:r>
            <a:endParaRPr lang="en-US" sz="3200" u="sng" dirty="0">
              <a:latin typeface="Times New Roman" pitchFamily="18" charset="0"/>
              <a:cs typeface="Times New Roman" pitchFamily="18" charset="0"/>
            </a:endParaRPr>
          </a:p>
        </p:txBody>
      </p:sp>
      <p:sp>
        <p:nvSpPr>
          <p:cNvPr id="3" name="Content Placeholder 2"/>
          <p:cNvSpPr>
            <a:spLocks noGrp="1"/>
          </p:cNvSpPr>
          <p:nvPr>
            <p:ph idx="1"/>
          </p:nvPr>
        </p:nvSpPr>
        <p:spPr>
          <a:xfrm>
            <a:off x="304800" y="2971800"/>
            <a:ext cx="8382000" cy="3657600"/>
          </a:xfrm>
        </p:spPr>
        <p:txBody>
          <a:bodyPr>
            <a:normAutofit fontScale="85000" lnSpcReduction="10000"/>
          </a:bodyPr>
          <a:lstStyle/>
          <a:p>
            <a:pPr>
              <a:buNone/>
            </a:pPr>
            <a:r>
              <a:rPr lang="en-US" dirty="0" smtClean="0"/>
              <a:t>SEDAR 1 – </a:t>
            </a:r>
            <a:r>
              <a:rPr lang="en-US" sz="2600" dirty="0" smtClean="0"/>
              <a:t>South Atlantic red porgy, </a:t>
            </a:r>
            <a:r>
              <a:rPr lang="en-US" sz="2600" dirty="0" smtClean="0"/>
              <a:t>2002</a:t>
            </a:r>
            <a:endParaRPr lang="en-US" sz="2600" dirty="0" smtClean="0"/>
          </a:p>
          <a:p>
            <a:pPr>
              <a:buNone/>
            </a:pPr>
            <a:r>
              <a:rPr lang="en-US" dirty="0" smtClean="0"/>
              <a:t>SEDAR 2 – </a:t>
            </a:r>
            <a:r>
              <a:rPr lang="en-US" sz="2600" dirty="0" smtClean="0"/>
              <a:t>South Atlantic black sea bass and vermillion snapper, </a:t>
            </a:r>
            <a:r>
              <a:rPr lang="en-US" sz="2600" dirty="0" smtClean="0"/>
              <a:t>2002</a:t>
            </a:r>
            <a:endParaRPr lang="en-US" sz="2600" dirty="0" smtClean="0"/>
          </a:p>
          <a:p>
            <a:pPr lvl="1">
              <a:buNone/>
            </a:pPr>
            <a:r>
              <a:rPr lang="en-US" sz="3200" dirty="0" smtClean="0"/>
              <a:t>SEDAR 2 Update, 2005 </a:t>
            </a:r>
          </a:p>
          <a:p>
            <a:pPr>
              <a:buNone/>
            </a:pPr>
            <a:r>
              <a:rPr lang="en-US" dirty="0" smtClean="0"/>
              <a:t>SEDAR 3…</a:t>
            </a:r>
          </a:p>
          <a:p>
            <a:pPr>
              <a:buNone/>
            </a:pPr>
            <a:r>
              <a:rPr lang="en-US" dirty="0" smtClean="0"/>
              <a:t>.</a:t>
            </a:r>
          </a:p>
          <a:p>
            <a:pPr>
              <a:buNone/>
            </a:pPr>
            <a:r>
              <a:rPr lang="en-US" dirty="0" smtClean="0"/>
              <a:t>.</a:t>
            </a:r>
          </a:p>
          <a:p>
            <a:pPr>
              <a:buNone/>
            </a:pPr>
            <a:r>
              <a:rPr lang="en-US" dirty="0" smtClean="0"/>
              <a:t>.</a:t>
            </a:r>
          </a:p>
          <a:p>
            <a:pPr>
              <a:buNone/>
            </a:pPr>
            <a:r>
              <a:rPr lang="en-US" dirty="0" smtClean="0"/>
              <a:t>SEDAR </a:t>
            </a:r>
            <a:r>
              <a:rPr lang="en-US" dirty="0" smtClean="0"/>
              <a:t>24</a:t>
            </a:r>
            <a:r>
              <a:rPr lang="en-US" dirty="0" smtClean="0"/>
              <a:t> – </a:t>
            </a:r>
            <a:r>
              <a:rPr lang="en-US" sz="2600" dirty="0" smtClean="0"/>
              <a:t>South Atlantic </a:t>
            </a:r>
            <a:r>
              <a:rPr lang="en-US" sz="2600" dirty="0" smtClean="0">
                <a:hlinkClick r:id="rId3" action="ppaction://hlinksldjump"/>
              </a:rPr>
              <a:t>red snapper</a:t>
            </a:r>
            <a:r>
              <a:rPr lang="en-US" sz="2600" dirty="0" smtClean="0"/>
              <a:t>, 2010</a:t>
            </a:r>
            <a:endParaRPr lang="en-US" sz="2600" dirty="0" smtClean="0"/>
          </a:p>
        </p:txBody>
      </p:sp>
      <p:pic>
        <p:nvPicPr>
          <p:cNvPr id="5" name="Picture 4"/>
          <p:cNvPicPr/>
          <p:nvPr/>
        </p:nvPicPr>
        <p:blipFill>
          <a:blip r:embed="rId4" cstate="print"/>
          <a:srcRect/>
          <a:stretch>
            <a:fillRect/>
          </a:stretch>
        </p:blipFill>
        <p:spPr bwMode="auto">
          <a:xfrm>
            <a:off x="228600" y="152400"/>
            <a:ext cx="1219200" cy="1295400"/>
          </a:xfrm>
          <a:prstGeom prst="rect">
            <a:avLst/>
          </a:prstGeom>
          <a:noFill/>
        </p:spPr>
      </p:pic>
      <p:sp>
        <p:nvSpPr>
          <p:cNvPr id="8" name="TextBox 7"/>
          <p:cNvSpPr txBox="1"/>
          <p:nvPr/>
        </p:nvSpPr>
        <p:spPr>
          <a:xfrm>
            <a:off x="0" y="1600200"/>
            <a:ext cx="9144000" cy="553998"/>
          </a:xfrm>
          <a:prstGeom prst="rect">
            <a:avLst/>
          </a:prstGeom>
          <a:solidFill>
            <a:schemeClr val="bg1"/>
          </a:solidFill>
        </p:spPr>
        <p:txBody>
          <a:bodyPr wrap="square" rtlCol="0">
            <a:spAutoFit/>
          </a:bodyPr>
          <a:lstStyle/>
          <a:p>
            <a:pPr algn="ctr"/>
            <a:r>
              <a:rPr lang="en-US" sz="1500" dirty="0" smtClean="0">
                <a:hlinkClick r:id="rId5" action="ppaction://hlinksldjump"/>
              </a:rPr>
              <a:t>SEDAR Information  </a:t>
            </a:r>
            <a:r>
              <a:rPr lang="en-US" sz="1500" dirty="0" smtClean="0"/>
              <a:t>			 </a:t>
            </a:r>
            <a:r>
              <a:rPr lang="en-US" sz="1500" dirty="0" smtClean="0">
                <a:hlinkClick r:id="rId6" action="ppaction://hlinksldjump"/>
              </a:rPr>
              <a:t>Contact Us</a:t>
            </a:r>
            <a:r>
              <a:rPr lang="en-US" sz="1500" dirty="0" smtClean="0"/>
              <a:t>			</a:t>
            </a:r>
            <a:r>
              <a:rPr lang="en-US" sz="1500" dirty="0" smtClean="0">
                <a:hlinkClick r:id="rId7" action="ppaction://hlinksldjump"/>
              </a:rPr>
              <a:t>Calendar &amp; Project Schedules</a:t>
            </a:r>
            <a:endParaRPr lang="en-US" sz="1500" dirty="0" smtClean="0"/>
          </a:p>
          <a:p>
            <a:pPr algn="ctr"/>
            <a:r>
              <a:rPr lang="en-US" sz="1500" dirty="0" smtClean="0">
                <a:hlinkClick r:id="rId8" action="ppaction://hlinksldjump"/>
              </a:rPr>
              <a:t>Assessment by Species</a:t>
            </a:r>
            <a:r>
              <a:rPr lang="en-US" sz="1500" dirty="0" smtClean="0"/>
              <a:t>		</a:t>
            </a:r>
            <a:r>
              <a:rPr lang="en-US" sz="1500" dirty="0" smtClean="0">
                <a:hlinkClick r:id="rId9" action="ppaction://hlinksldjump"/>
              </a:rPr>
              <a:t>  Assessment  by SEDAR number</a:t>
            </a:r>
            <a:r>
              <a:rPr lang="en-US" sz="1500" dirty="0" smtClean="0"/>
              <a:t>		  </a:t>
            </a:r>
            <a:r>
              <a:rPr lang="en-US" sz="1500" dirty="0" smtClean="0">
                <a:hlinkClick r:id="rId10" action="ppaction://hlinksldjump"/>
              </a:rPr>
              <a:t>Assessment by Cooperator</a:t>
            </a:r>
            <a:endParaRPr lang="en-US" sz="15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438400"/>
            <a:ext cx="8229600" cy="609600"/>
          </a:xfrm>
        </p:spPr>
        <p:txBody>
          <a:bodyPr>
            <a:normAutofit/>
          </a:bodyPr>
          <a:lstStyle/>
          <a:p>
            <a:pPr algn="l"/>
            <a:r>
              <a:rPr lang="en-US" sz="3200" u="sng" dirty="0" smtClean="0">
                <a:latin typeface="Times New Roman" pitchFamily="18" charset="0"/>
                <a:cs typeface="Times New Roman" pitchFamily="18" charset="0"/>
              </a:rPr>
              <a:t>Assessment by </a:t>
            </a:r>
            <a:r>
              <a:rPr lang="en-US" sz="3200" u="sng" dirty="0" smtClean="0">
                <a:latin typeface="Times New Roman" pitchFamily="18" charset="0"/>
                <a:cs typeface="Times New Roman" pitchFamily="18" charset="0"/>
              </a:rPr>
              <a:t>Cooperator</a:t>
            </a:r>
            <a:endParaRPr lang="en-US" sz="3200" u="sng" dirty="0">
              <a:latin typeface="Times New Roman" pitchFamily="18" charset="0"/>
              <a:cs typeface="Times New Roman" pitchFamily="18" charset="0"/>
            </a:endParaRPr>
          </a:p>
        </p:txBody>
      </p:sp>
      <p:sp>
        <p:nvSpPr>
          <p:cNvPr id="3" name="Content Placeholder 2"/>
          <p:cNvSpPr>
            <a:spLocks noGrp="1"/>
          </p:cNvSpPr>
          <p:nvPr>
            <p:ph idx="1"/>
          </p:nvPr>
        </p:nvSpPr>
        <p:spPr>
          <a:xfrm>
            <a:off x="304800" y="3124200"/>
            <a:ext cx="8610600" cy="3505200"/>
          </a:xfrm>
        </p:spPr>
        <p:txBody>
          <a:bodyPr>
            <a:normAutofit/>
          </a:bodyPr>
          <a:lstStyle/>
          <a:p>
            <a:r>
              <a:rPr lang="en-US" sz="2400" dirty="0" smtClean="0">
                <a:latin typeface="Times New Roman" pitchFamily="18" charset="0"/>
                <a:cs typeface="Times New Roman" pitchFamily="18" charset="0"/>
              </a:rPr>
              <a:t>Gulf of Mexico Fishery Management Council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Caribbean Fishery Management Council</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hlinkClick r:id="rId3" action="ppaction://hlinksldjump"/>
              </a:rPr>
              <a:t>South Atlantic Fishery Management Council</a:t>
            </a:r>
            <a:endParaRPr lang="en-US" sz="2400" b="1"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Atlantic States Marine Fisheries Commission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Gulf States Marine Fisheries Commission</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NMFS Highly Migratory Species</a:t>
            </a:r>
            <a:endParaRPr lang="en-US" sz="2400" dirty="0">
              <a:latin typeface="Times New Roman" pitchFamily="18" charset="0"/>
              <a:cs typeface="Times New Roman" pitchFamily="18" charset="0"/>
            </a:endParaRPr>
          </a:p>
        </p:txBody>
      </p:sp>
      <p:sp>
        <p:nvSpPr>
          <p:cNvPr id="4" name="Title 1"/>
          <p:cNvSpPr txBox="1">
            <a:spLocks/>
          </p:cNvSpPr>
          <p:nvPr/>
        </p:nvSpPr>
        <p:spPr>
          <a:xfrm>
            <a:off x="2133600" y="0"/>
            <a:ext cx="6096000" cy="1470025"/>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t>SEDAR</a:t>
            </a:r>
            <a:b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br>
            <a:r>
              <a:rPr kumimoji="0" lang="en-US" sz="22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SouthEast</a:t>
            </a:r>
            <a:r>
              <a:rPr kumimoji="0" lang="en-US" sz="2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Data, Assessment, and Review</a:t>
            </a:r>
            <a:endParaRPr kumimoji="0" lang="en-US" sz="2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5" name="Picture 4"/>
          <p:cNvPicPr/>
          <p:nvPr/>
        </p:nvPicPr>
        <p:blipFill>
          <a:blip r:embed="rId4" cstate="print"/>
          <a:srcRect/>
          <a:stretch>
            <a:fillRect/>
          </a:stretch>
        </p:blipFill>
        <p:spPr bwMode="auto">
          <a:xfrm>
            <a:off x="228600" y="152400"/>
            <a:ext cx="1219200" cy="1295400"/>
          </a:xfrm>
          <a:prstGeom prst="rect">
            <a:avLst/>
          </a:prstGeom>
          <a:noFill/>
        </p:spPr>
      </p:pic>
      <p:sp>
        <p:nvSpPr>
          <p:cNvPr id="10" name="TextBox 9"/>
          <p:cNvSpPr txBox="1"/>
          <p:nvPr/>
        </p:nvSpPr>
        <p:spPr>
          <a:xfrm>
            <a:off x="0" y="1600200"/>
            <a:ext cx="9144000" cy="553998"/>
          </a:xfrm>
          <a:prstGeom prst="rect">
            <a:avLst/>
          </a:prstGeom>
          <a:solidFill>
            <a:schemeClr val="bg1"/>
          </a:solidFill>
        </p:spPr>
        <p:txBody>
          <a:bodyPr wrap="square" rtlCol="0">
            <a:spAutoFit/>
          </a:bodyPr>
          <a:lstStyle/>
          <a:p>
            <a:pPr algn="ctr"/>
            <a:r>
              <a:rPr lang="en-US" sz="1500" dirty="0" smtClean="0">
                <a:hlinkClick r:id="rId5" action="ppaction://hlinksldjump"/>
              </a:rPr>
              <a:t>SEDAR Information  </a:t>
            </a:r>
            <a:r>
              <a:rPr lang="en-US" sz="1500" dirty="0" smtClean="0"/>
              <a:t>			 </a:t>
            </a:r>
            <a:r>
              <a:rPr lang="en-US" sz="1500" dirty="0" smtClean="0">
                <a:hlinkClick r:id="rId6" action="ppaction://hlinksldjump"/>
              </a:rPr>
              <a:t>Contact Us</a:t>
            </a:r>
            <a:r>
              <a:rPr lang="en-US" sz="1500" dirty="0" smtClean="0"/>
              <a:t>			</a:t>
            </a:r>
            <a:r>
              <a:rPr lang="en-US" sz="1500" dirty="0" smtClean="0">
                <a:hlinkClick r:id="rId7" action="ppaction://hlinksldjump"/>
              </a:rPr>
              <a:t>Calendar &amp; Project Schedules</a:t>
            </a:r>
            <a:endParaRPr lang="en-US" sz="1500" dirty="0" smtClean="0"/>
          </a:p>
          <a:p>
            <a:pPr algn="ctr"/>
            <a:r>
              <a:rPr lang="en-US" sz="1500" dirty="0" smtClean="0">
                <a:hlinkClick r:id="rId8" action="ppaction://hlinksldjump"/>
              </a:rPr>
              <a:t>Assessment by Species</a:t>
            </a:r>
            <a:r>
              <a:rPr lang="en-US" sz="1500" dirty="0" smtClean="0"/>
              <a:t>		</a:t>
            </a:r>
            <a:r>
              <a:rPr lang="en-US" sz="1500" dirty="0" smtClean="0">
                <a:hlinkClick r:id="rId9" action="ppaction://hlinksldjump"/>
              </a:rPr>
              <a:t>  Assessment  by SEDAR number</a:t>
            </a:r>
            <a:r>
              <a:rPr lang="en-US" sz="1500" dirty="0" smtClean="0"/>
              <a:t>		  </a:t>
            </a:r>
            <a:r>
              <a:rPr lang="en-US" sz="1500" dirty="0" smtClean="0">
                <a:hlinkClick r:id="rId10" action="ppaction://hlinksldjump"/>
              </a:rPr>
              <a:t>Assessment by Cooperator</a:t>
            </a:r>
            <a:endParaRPr lang="en-US" sz="15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133600" y="0"/>
            <a:ext cx="6096000" cy="1470025"/>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t>SEDAR</a:t>
            </a:r>
            <a:br>
              <a:rPr kumimoji="0" lang="en-US" sz="7200" b="0" i="0" u="none" strike="noStrike" kern="1200" cap="none" spc="0" normalizeH="0" baseline="0" noProof="0" dirty="0" smtClean="0">
                <a:ln>
                  <a:noFill/>
                </a:ln>
                <a:solidFill>
                  <a:schemeClr val="tx1"/>
                </a:solidFill>
                <a:effectLst/>
                <a:uLnTx/>
                <a:uFillTx/>
                <a:latin typeface="Wide Latin" pitchFamily="18" charset="0"/>
                <a:ea typeface="+mj-ea"/>
                <a:cs typeface="+mj-cs"/>
              </a:rPr>
            </a:br>
            <a:r>
              <a:rPr kumimoji="0" lang="en-US" sz="22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SouthEast</a:t>
            </a:r>
            <a:r>
              <a:rPr kumimoji="0" lang="en-US" sz="2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Data, Assessment, and Review</a:t>
            </a:r>
            <a:endParaRPr kumimoji="0" lang="en-US" sz="2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 name="Title 1"/>
          <p:cNvSpPr>
            <a:spLocks noGrp="1"/>
          </p:cNvSpPr>
          <p:nvPr>
            <p:ph type="title"/>
          </p:nvPr>
        </p:nvSpPr>
        <p:spPr>
          <a:xfrm>
            <a:off x="228600" y="2286000"/>
            <a:ext cx="8229600" cy="838200"/>
          </a:xfrm>
        </p:spPr>
        <p:txBody>
          <a:bodyPr>
            <a:normAutofit/>
          </a:bodyPr>
          <a:lstStyle/>
          <a:p>
            <a:pPr algn="l"/>
            <a:r>
              <a:rPr lang="en-US" sz="3200" u="sng" dirty="0" smtClean="0">
                <a:latin typeface="Times New Roman" pitchFamily="18" charset="0"/>
                <a:cs typeface="Times New Roman" pitchFamily="18" charset="0"/>
              </a:rPr>
              <a:t>South Atlantic Fishery Management Council</a:t>
            </a:r>
            <a:endParaRPr lang="en-US" sz="3200" u="sng" dirty="0">
              <a:latin typeface="Times New Roman" pitchFamily="18" charset="0"/>
              <a:cs typeface="Times New Roman" pitchFamily="18" charset="0"/>
            </a:endParaRPr>
          </a:p>
        </p:txBody>
      </p:sp>
      <p:sp>
        <p:nvSpPr>
          <p:cNvPr id="3" name="Content Placeholder 2"/>
          <p:cNvSpPr>
            <a:spLocks noGrp="1"/>
          </p:cNvSpPr>
          <p:nvPr>
            <p:ph idx="1"/>
          </p:nvPr>
        </p:nvSpPr>
        <p:spPr>
          <a:xfrm>
            <a:off x="228600" y="3124200"/>
            <a:ext cx="8686800" cy="3352800"/>
          </a:xfrm>
        </p:spPr>
        <p:txBody>
          <a:bodyPr numCol="2">
            <a:normAutofit/>
          </a:bodyPr>
          <a:lstStyle/>
          <a:p>
            <a:pPr>
              <a:buNone/>
            </a:pPr>
            <a:r>
              <a:rPr lang="en-US" b="1" dirty="0" smtClean="0"/>
              <a:t>Snapper-Grouper</a:t>
            </a:r>
            <a:endParaRPr lang="en-US" b="1" dirty="0" smtClean="0"/>
          </a:p>
          <a:p>
            <a:pPr>
              <a:buNone/>
            </a:pPr>
            <a:r>
              <a:rPr lang="en-US" sz="1600" dirty="0" smtClean="0"/>
              <a:t>(list </a:t>
            </a:r>
            <a:r>
              <a:rPr lang="en-US" sz="1600" dirty="0" smtClean="0"/>
              <a:t> all species </a:t>
            </a:r>
            <a:r>
              <a:rPr lang="en-US" sz="1600" dirty="0" smtClean="0"/>
              <a:t>here</a:t>
            </a:r>
            <a:r>
              <a:rPr lang="en-US" sz="1600" dirty="0" smtClean="0"/>
              <a:t>)</a:t>
            </a:r>
          </a:p>
          <a:p>
            <a:pPr>
              <a:buNone/>
            </a:pPr>
            <a:r>
              <a:rPr lang="en-US" sz="2400" dirty="0" smtClean="0">
                <a:hlinkClick r:id="rId3" action="ppaction://hlinksldjump"/>
              </a:rPr>
              <a:t>Red snapper</a:t>
            </a:r>
            <a:endParaRPr lang="en-US" sz="2400" dirty="0" smtClean="0"/>
          </a:p>
          <a:p>
            <a:pPr>
              <a:buNone/>
            </a:pPr>
            <a:r>
              <a:rPr lang="en-US" sz="2400" dirty="0" smtClean="0"/>
              <a:t>Vermillion snapper</a:t>
            </a:r>
            <a:endParaRPr lang="en-US" sz="2400" dirty="0" smtClean="0"/>
          </a:p>
          <a:p>
            <a:pPr>
              <a:buNone/>
            </a:pPr>
            <a:r>
              <a:rPr lang="en-US" b="1" dirty="0" smtClean="0"/>
              <a:t>Coastal Migratory </a:t>
            </a:r>
            <a:r>
              <a:rPr lang="en-US" dirty="0" smtClean="0"/>
              <a:t> </a:t>
            </a:r>
            <a:r>
              <a:rPr lang="en-US" b="1" dirty="0" err="1" smtClean="0"/>
              <a:t>Pelagics</a:t>
            </a:r>
            <a:endParaRPr lang="en-US" b="1" dirty="0" smtClean="0"/>
          </a:p>
          <a:p>
            <a:pPr>
              <a:buNone/>
            </a:pPr>
            <a:r>
              <a:rPr lang="en-US" sz="1800" dirty="0" smtClean="0"/>
              <a:t>(</a:t>
            </a:r>
            <a:r>
              <a:rPr lang="en-US" sz="1800" dirty="0" smtClean="0"/>
              <a:t>list species here</a:t>
            </a:r>
            <a:r>
              <a:rPr lang="en-US" sz="1800" dirty="0" smtClean="0"/>
              <a:t>)</a:t>
            </a:r>
          </a:p>
          <a:p>
            <a:pPr>
              <a:buNone/>
            </a:pPr>
            <a:r>
              <a:rPr lang="en-US" b="1" dirty="0" smtClean="0"/>
              <a:t>Shrimp</a:t>
            </a:r>
          </a:p>
          <a:p>
            <a:pPr>
              <a:buNone/>
            </a:pPr>
            <a:r>
              <a:rPr lang="en-US" b="1" dirty="0" smtClean="0"/>
              <a:t>Spiny Lobster</a:t>
            </a:r>
          </a:p>
          <a:p>
            <a:pPr>
              <a:buNone/>
            </a:pPr>
            <a:r>
              <a:rPr lang="en-US" b="1" dirty="0" smtClean="0"/>
              <a:t>Corals</a:t>
            </a:r>
          </a:p>
          <a:p>
            <a:pPr>
              <a:buNone/>
            </a:pPr>
            <a:r>
              <a:rPr lang="en-US" b="1" dirty="0" err="1" smtClean="0"/>
              <a:t>Sargassum</a:t>
            </a:r>
            <a:endParaRPr lang="en-US" b="1" dirty="0" smtClean="0"/>
          </a:p>
          <a:p>
            <a:pPr>
              <a:buNone/>
            </a:pPr>
            <a:r>
              <a:rPr lang="en-US" b="1" dirty="0" smtClean="0"/>
              <a:t>Dolphin-Wahoo</a:t>
            </a:r>
          </a:p>
        </p:txBody>
      </p:sp>
      <p:pic>
        <p:nvPicPr>
          <p:cNvPr id="5" name="Picture 4"/>
          <p:cNvPicPr/>
          <p:nvPr/>
        </p:nvPicPr>
        <p:blipFill>
          <a:blip r:embed="rId4" cstate="print"/>
          <a:srcRect/>
          <a:stretch>
            <a:fillRect/>
          </a:stretch>
        </p:blipFill>
        <p:spPr bwMode="auto">
          <a:xfrm>
            <a:off x="228600" y="152400"/>
            <a:ext cx="1219200" cy="1295400"/>
          </a:xfrm>
          <a:prstGeom prst="rect">
            <a:avLst/>
          </a:prstGeom>
          <a:noFill/>
        </p:spPr>
      </p:pic>
      <p:sp>
        <p:nvSpPr>
          <p:cNvPr id="8" name="TextBox 7"/>
          <p:cNvSpPr txBox="1"/>
          <p:nvPr/>
        </p:nvSpPr>
        <p:spPr>
          <a:xfrm>
            <a:off x="0" y="1600200"/>
            <a:ext cx="9144000" cy="553998"/>
          </a:xfrm>
          <a:prstGeom prst="rect">
            <a:avLst/>
          </a:prstGeom>
          <a:solidFill>
            <a:schemeClr val="bg1"/>
          </a:solidFill>
        </p:spPr>
        <p:txBody>
          <a:bodyPr wrap="square" rtlCol="0">
            <a:spAutoFit/>
          </a:bodyPr>
          <a:lstStyle/>
          <a:p>
            <a:pPr algn="ctr"/>
            <a:r>
              <a:rPr lang="en-US" sz="1500" dirty="0" smtClean="0">
                <a:hlinkClick r:id="rId5" action="ppaction://hlinksldjump"/>
              </a:rPr>
              <a:t>SEDAR Information  </a:t>
            </a:r>
            <a:r>
              <a:rPr lang="en-US" sz="1500" dirty="0" smtClean="0"/>
              <a:t>			 </a:t>
            </a:r>
            <a:r>
              <a:rPr lang="en-US" sz="1500" dirty="0" smtClean="0">
                <a:hlinkClick r:id="rId6" action="ppaction://hlinksldjump"/>
              </a:rPr>
              <a:t>Contact Us</a:t>
            </a:r>
            <a:r>
              <a:rPr lang="en-US" sz="1500" dirty="0" smtClean="0"/>
              <a:t>			</a:t>
            </a:r>
            <a:r>
              <a:rPr lang="en-US" sz="1500" dirty="0" smtClean="0">
                <a:hlinkClick r:id="rId7" action="ppaction://hlinksldjump"/>
              </a:rPr>
              <a:t>Calendar &amp; Project Schedules</a:t>
            </a:r>
            <a:endParaRPr lang="en-US" sz="1500" dirty="0" smtClean="0"/>
          </a:p>
          <a:p>
            <a:pPr algn="ctr"/>
            <a:r>
              <a:rPr lang="en-US" sz="1500" dirty="0" smtClean="0">
                <a:hlinkClick r:id="rId8" action="ppaction://hlinksldjump"/>
              </a:rPr>
              <a:t>Assessment by Species</a:t>
            </a:r>
            <a:r>
              <a:rPr lang="en-US" sz="1500" dirty="0" smtClean="0"/>
              <a:t>		</a:t>
            </a:r>
            <a:r>
              <a:rPr lang="en-US" sz="1500" dirty="0" smtClean="0">
                <a:hlinkClick r:id="rId9" action="ppaction://hlinksldjump"/>
              </a:rPr>
              <a:t>  Assessment  by SEDAR number</a:t>
            </a:r>
            <a:r>
              <a:rPr lang="en-US" sz="1500" dirty="0" smtClean="0"/>
              <a:t>		  </a:t>
            </a:r>
            <a:r>
              <a:rPr lang="en-US" sz="1500" dirty="0" smtClean="0">
                <a:hlinkClick r:id="rId10" action="ppaction://hlinksldjump"/>
              </a:rPr>
              <a:t>Assessment by Cooperator</a:t>
            </a:r>
            <a:endParaRPr lang="en-US" sz="15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2764</TotalTime>
  <Words>1481</Words>
  <Application>Microsoft Office PowerPoint</Application>
  <PresentationFormat>On-screen Show (4:3)</PresentationFormat>
  <Paragraphs>228</Paragraphs>
  <Slides>14</Slides>
  <Notes>8</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Goals for a redesigned SEDAR website</vt:lpstr>
      <vt:lpstr>SEDAR SouthEast Data, Assessment, and Review</vt:lpstr>
      <vt:lpstr>Slide 3</vt:lpstr>
      <vt:lpstr>Slide 4</vt:lpstr>
      <vt:lpstr>Slide 5</vt:lpstr>
      <vt:lpstr>Slide 6</vt:lpstr>
      <vt:lpstr>Assessment by SEDAR Number</vt:lpstr>
      <vt:lpstr>Assessment by Cooperator</vt:lpstr>
      <vt:lpstr>South Atlantic Fishery Management Council</vt:lpstr>
      <vt:lpstr>Slide 10</vt:lpstr>
      <vt:lpstr>SEDAR 15 SA Red Snapper and Greater Amberjack, GoM/SA Mutton Snapper,  (2007)</vt:lpstr>
      <vt:lpstr>South Atlantic Red Snapper</vt:lpstr>
      <vt:lpstr>SEDAR procedural workshops</vt:lpstr>
      <vt:lpstr>SEDAR Steering Committee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SEDAR</dc:title>
  <dc:creator>kari.fenske</dc:creator>
  <cp:lastModifiedBy>kari.fenske</cp:lastModifiedBy>
  <cp:revision>69</cp:revision>
  <dcterms:created xsi:type="dcterms:W3CDTF">2010-12-28T17:03:25Z</dcterms:created>
  <dcterms:modified xsi:type="dcterms:W3CDTF">2011-03-31T15:37:52Z</dcterms:modified>
</cp:coreProperties>
</file>