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801600" cy="7772400"/>
  <p:notesSz cx="6858000" cy="9144000"/>
  <p:defaultTextStyle>
    <a:defPPr>
      <a:defRPr lang="en-US"/>
    </a:defPPr>
    <a:lvl1pPr marL="0" algn="l" defTabSz="783732" rtl="0" eaLnBrk="1" latinLnBrk="0" hangingPunct="1">
      <a:defRPr sz="1600" kern="1200">
        <a:solidFill>
          <a:schemeClr val="tx1"/>
        </a:solidFill>
        <a:latin typeface="+mn-lt"/>
        <a:ea typeface="+mn-ea"/>
        <a:cs typeface="+mn-cs"/>
      </a:defRPr>
    </a:lvl1pPr>
    <a:lvl2pPr marL="391866" algn="l" defTabSz="783732" rtl="0" eaLnBrk="1" latinLnBrk="0" hangingPunct="1">
      <a:defRPr sz="1600" kern="1200">
        <a:solidFill>
          <a:schemeClr val="tx1"/>
        </a:solidFill>
        <a:latin typeface="+mn-lt"/>
        <a:ea typeface="+mn-ea"/>
        <a:cs typeface="+mn-cs"/>
      </a:defRPr>
    </a:lvl2pPr>
    <a:lvl3pPr marL="783732" algn="l" defTabSz="783732" rtl="0" eaLnBrk="1" latinLnBrk="0" hangingPunct="1">
      <a:defRPr sz="1600" kern="1200">
        <a:solidFill>
          <a:schemeClr val="tx1"/>
        </a:solidFill>
        <a:latin typeface="+mn-lt"/>
        <a:ea typeface="+mn-ea"/>
        <a:cs typeface="+mn-cs"/>
      </a:defRPr>
    </a:lvl3pPr>
    <a:lvl4pPr marL="1175599" algn="l" defTabSz="783732" rtl="0" eaLnBrk="1" latinLnBrk="0" hangingPunct="1">
      <a:defRPr sz="1600" kern="1200">
        <a:solidFill>
          <a:schemeClr val="tx1"/>
        </a:solidFill>
        <a:latin typeface="+mn-lt"/>
        <a:ea typeface="+mn-ea"/>
        <a:cs typeface="+mn-cs"/>
      </a:defRPr>
    </a:lvl4pPr>
    <a:lvl5pPr marL="1567465" algn="l" defTabSz="783732" rtl="0" eaLnBrk="1" latinLnBrk="0" hangingPunct="1">
      <a:defRPr sz="1600" kern="1200">
        <a:solidFill>
          <a:schemeClr val="tx1"/>
        </a:solidFill>
        <a:latin typeface="+mn-lt"/>
        <a:ea typeface="+mn-ea"/>
        <a:cs typeface="+mn-cs"/>
      </a:defRPr>
    </a:lvl5pPr>
    <a:lvl6pPr marL="1959331" algn="l" defTabSz="783732" rtl="0" eaLnBrk="1" latinLnBrk="0" hangingPunct="1">
      <a:defRPr sz="1600" kern="1200">
        <a:solidFill>
          <a:schemeClr val="tx1"/>
        </a:solidFill>
        <a:latin typeface="+mn-lt"/>
        <a:ea typeface="+mn-ea"/>
        <a:cs typeface="+mn-cs"/>
      </a:defRPr>
    </a:lvl6pPr>
    <a:lvl7pPr marL="2351197" algn="l" defTabSz="783732" rtl="0" eaLnBrk="1" latinLnBrk="0" hangingPunct="1">
      <a:defRPr sz="1600" kern="1200">
        <a:solidFill>
          <a:schemeClr val="tx1"/>
        </a:solidFill>
        <a:latin typeface="+mn-lt"/>
        <a:ea typeface="+mn-ea"/>
        <a:cs typeface="+mn-cs"/>
      </a:defRPr>
    </a:lvl7pPr>
    <a:lvl8pPr marL="2743063" algn="l" defTabSz="783732" rtl="0" eaLnBrk="1" latinLnBrk="0" hangingPunct="1">
      <a:defRPr sz="1600" kern="1200">
        <a:solidFill>
          <a:schemeClr val="tx1"/>
        </a:solidFill>
        <a:latin typeface="+mn-lt"/>
        <a:ea typeface="+mn-ea"/>
        <a:cs typeface="+mn-cs"/>
      </a:defRPr>
    </a:lvl8pPr>
    <a:lvl9pPr marL="3134929" algn="l" defTabSz="783732" rtl="0" eaLnBrk="1" latinLnBrk="0" hangingPunct="1">
      <a:defRPr sz="1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842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0" d="100"/>
          <a:sy n="100" d="100"/>
        </p:scale>
        <p:origin x="-858" y="102"/>
      </p:cViewPr>
      <p:guideLst>
        <p:guide orient="horz" pos="2448"/>
        <p:guide pos="4032"/>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120" y="2414484"/>
            <a:ext cx="10881360" cy="1666028"/>
          </a:xfrm>
        </p:spPr>
        <p:txBody>
          <a:bodyPr/>
          <a:lstStyle/>
          <a:p>
            <a:r>
              <a:rPr lang="en-US" smtClean="0"/>
              <a:t>Click to edit Master title style</a:t>
            </a:r>
            <a:endParaRPr lang="en-US"/>
          </a:p>
        </p:txBody>
      </p:sp>
      <p:sp>
        <p:nvSpPr>
          <p:cNvPr id="3" name="Subtitle 2"/>
          <p:cNvSpPr>
            <a:spLocks noGrp="1"/>
          </p:cNvSpPr>
          <p:nvPr>
            <p:ph type="subTitle" idx="1"/>
          </p:nvPr>
        </p:nvSpPr>
        <p:spPr>
          <a:xfrm>
            <a:off x="1920240" y="4404360"/>
            <a:ext cx="8961120" cy="1986280"/>
          </a:xfrm>
        </p:spPr>
        <p:txBody>
          <a:bodyPr/>
          <a:lstStyle>
            <a:lvl1pPr marL="0" indent="0" algn="ctr">
              <a:buNone/>
              <a:defRPr>
                <a:solidFill>
                  <a:schemeClr val="tx1">
                    <a:tint val="75000"/>
                  </a:schemeClr>
                </a:solidFill>
              </a:defRPr>
            </a:lvl1pPr>
            <a:lvl2pPr marL="391866" indent="0" algn="ctr">
              <a:buNone/>
              <a:defRPr>
                <a:solidFill>
                  <a:schemeClr val="tx1">
                    <a:tint val="75000"/>
                  </a:schemeClr>
                </a:solidFill>
              </a:defRPr>
            </a:lvl2pPr>
            <a:lvl3pPr marL="783732" indent="0" algn="ctr">
              <a:buNone/>
              <a:defRPr>
                <a:solidFill>
                  <a:schemeClr val="tx1">
                    <a:tint val="75000"/>
                  </a:schemeClr>
                </a:solidFill>
              </a:defRPr>
            </a:lvl3pPr>
            <a:lvl4pPr marL="1175599" indent="0" algn="ctr">
              <a:buNone/>
              <a:defRPr>
                <a:solidFill>
                  <a:schemeClr val="tx1">
                    <a:tint val="75000"/>
                  </a:schemeClr>
                </a:solidFill>
              </a:defRPr>
            </a:lvl4pPr>
            <a:lvl5pPr marL="1567465" indent="0" algn="ctr">
              <a:buNone/>
              <a:defRPr>
                <a:solidFill>
                  <a:schemeClr val="tx1">
                    <a:tint val="75000"/>
                  </a:schemeClr>
                </a:solidFill>
              </a:defRPr>
            </a:lvl5pPr>
            <a:lvl6pPr marL="1959331" indent="0" algn="ctr">
              <a:buNone/>
              <a:defRPr>
                <a:solidFill>
                  <a:schemeClr val="tx1">
                    <a:tint val="75000"/>
                  </a:schemeClr>
                </a:solidFill>
              </a:defRPr>
            </a:lvl6pPr>
            <a:lvl7pPr marL="2351197" indent="0" algn="ctr">
              <a:buNone/>
              <a:defRPr>
                <a:solidFill>
                  <a:schemeClr val="tx1">
                    <a:tint val="75000"/>
                  </a:schemeClr>
                </a:solidFill>
              </a:defRPr>
            </a:lvl7pPr>
            <a:lvl8pPr marL="2743063" indent="0" algn="ctr">
              <a:buNone/>
              <a:defRPr>
                <a:solidFill>
                  <a:schemeClr val="tx1">
                    <a:tint val="75000"/>
                  </a:schemeClr>
                </a:solidFill>
              </a:defRPr>
            </a:lvl8pPr>
            <a:lvl9pPr marL="313492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0A7875-E4EC-45BC-BA18-96AE10A2BE31}"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0A7875-E4EC-45BC-BA18-96AE10A2BE31}"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81160" y="311258"/>
            <a:ext cx="2880360" cy="66317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40080" y="311258"/>
            <a:ext cx="8427720" cy="66317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0A7875-E4EC-45BC-BA18-96AE10A2BE31}"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0A7875-E4EC-45BC-BA18-96AE10A2BE31}"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11238" y="4994487"/>
            <a:ext cx="10881360" cy="1543685"/>
          </a:xfrm>
        </p:spPr>
        <p:txBody>
          <a:bodyPr anchor="t"/>
          <a:lstStyle>
            <a:lvl1pPr algn="l">
              <a:defRPr sz="3500" b="1" cap="all"/>
            </a:lvl1pPr>
          </a:lstStyle>
          <a:p>
            <a:r>
              <a:rPr lang="en-US" smtClean="0"/>
              <a:t>Click to edit Master title style</a:t>
            </a:r>
            <a:endParaRPr lang="en-US"/>
          </a:p>
        </p:txBody>
      </p:sp>
      <p:sp>
        <p:nvSpPr>
          <p:cNvPr id="3" name="Text Placeholder 2"/>
          <p:cNvSpPr>
            <a:spLocks noGrp="1"/>
          </p:cNvSpPr>
          <p:nvPr>
            <p:ph type="body" idx="1"/>
          </p:nvPr>
        </p:nvSpPr>
        <p:spPr>
          <a:xfrm>
            <a:off x="1011238" y="3294276"/>
            <a:ext cx="10881360" cy="1700212"/>
          </a:xfrm>
        </p:spPr>
        <p:txBody>
          <a:bodyPr anchor="b"/>
          <a:lstStyle>
            <a:lvl1pPr marL="0" indent="0">
              <a:buNone/>
              <a:defRPr sz="1700">
                <a:solidFill>
                  <a:schemeClr val="tx1">
                    <a:tint val="75000"/>
                  </a:schemeClr>
                </a:solidFill>
              </a:defRPr>
            </a:lvl1pPr>
            <a:lvl2pPr marL="391866" indent="0">
              <a:buNone/>
              <a:defRPr sz="1600">
                <a:solidFill>
                  <a:schemeClr val="tx1">
                    <a:tint val="75000"/>
                  </a:schemeClr>
                </a:solidFill>
              </a:defRPr>
            </a:lvl2pPr>
            <a:lvl3pPr marL="783732" indent="0">
              <a:buNone/>
              <a:defRPr sz="1400">
                <a:solidFill>
                  <a:schemeClr val="tx1">
                    <a:tint val="75000"/>
                  </a:schemeClr>
                </a:solidFill>
              </a:defRPr>
            </a:lvl3pPr>
            <a:lvl4pPr marL="1175599" indent="0">
              <a:buNone/>
              <a:defRPr sz="1200">
                <a:solidFill>
                  <a:schemeClr val="tx1">
                    <a:tint val="75000"/>
                  </a:schemeClr>
                </a:solidFill>
              </a:defRPr>
            </a:lvl4pPr>
            <a:lvl5pPr marL="1567465" indent="0">
              <a:buNone/>
              <a:defRPr sz="1200">
                <a:solidFill>
                  <a:schemeClr val="tx1">
                    <a:tint val="75000"/>
                  </a:schemeClr>
                </a:solidFill>
              </a:defRPr>
            </a:lvl5pPr>
            <a:lvl6pPr marL="1959331" indent="0">
              <a:buNone/>
              <a:defRPr sz="1200">
                <a:solidFill>
                  <a:schemeClr val="tx1">
                    <a:tint val="75000"/>
                  </a:schemeClr>
                </a:solidFill>
              </a:defRPr>
            </a:lvl6pPr>
            <a:lvl7pPr marL="2351197" indent="0">
              <a:buNone/>
              <a:defRPr sz="1200">
                <a:solidFill>
                  <a:schemeClr val="tx1">
                    <a:tint val="75000"/>
                  </a:schemeClr>
                </a:solidFill>
              </a:defRPr>
            </a:lvl7pPr>
            <a:lvl8pPr marL="2743063" indent="0">
              <a:buNone/>
              <a:defRPr sz="1200">
                <a:solidFill>
                  <a:schemeClr val="tx1">
                    <a:tint val="75000"/>
                  </a:schemeClr>
                </a:solidFill>
              </a:defRPr>
            </a:lvl8pPr>
            <a:lvl9pPr marL="3134929"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0A7875-E4EC-45BC-BA18-96AE10A2BE31}"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40080" y="1813562"/>
            <a:ext cx="5654040" cy="5129425"/>
          </a:xfrm>
        </p:spPr>
        <p:txBody>
          <a:bodyPr/>
          <a:lstStyle>
            <a:lvl1pPr>
              <a:defRPr sz="2400"/>
            </a:lvl1pPr>
            <a:lvl2pPr>
              <a:defRPr sz="21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07480" y="1813562"/>
            <a:ext cx="5654040" cy="5129425"/>
          </a:xfrm>
        </p:spPr>
        <p:txBody>
          <a:bodyPr/>
          <a:lstStyle>
            <a:lvl1pPr>
              <a:defRPr sz="2400"/>
            </a:lvl1pPr>
            <a:lvl2pPr>
              <a:defRPr sz="21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0A7875-E4EC-45BC-BA18-96AE10A2BE31}" type="datetimeFigureOut">
              <a:rPr lang="en-US" smtClean="0"/>
              <a:pPr/>
              <a:t>4/8/2010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40081" y="1739795"/>
            <a:ext cx="5656263" cy="725064"/>
          </a:xfrm>
        </p:spPr>
        <p:txBody>
          <a:bodyPr anchor="b"/>
          <a:lstStyle>
            <a:lvl1pPr marL="0" indent="0">
              <a:buNone/>
              <a:defRPr sz="2100" b="1"/>
            </a:lvl1pPr>
            <a:lvl2pPr marL="391866" indent="0">
              <a:buNone/>
              <a:defRPr sz="1700" b="1"/>
            </a:lvl2pPr>
            <a:lvl3pPr marL="783732" indent="0">
              <a:buNone/>
              <a:defRPr sz="1600" b="1"/>
            </a:lvl3pPr>
            <a:lvl4pPr marL="1175599" indent="0">
              <a:buNone/>
              <a:defRPr sz="1400" b="1"/>
            </a:lvl4pPr>
            <a:lvl5pPr marL="1567465" indent="0">
              <a:buNone/>
              <a:defRPr sz="1400" b="1"/>
            </a:lvl5pPr>
            <a:lvl6pPr marL="1959331" indent="0">
              <a:buNone/>
              <a:defRPr sz="1400" b="1"/>
            </a:lvl6pPr>
            <a:lvl7pPr marL="2351197" indent="0">
              <a:buNone/>
              <a:defRPr sz="1400" b="1"/>
            </a:lvl7pPr>
            <a:lvl8pPr marL="2743063" indent="0">
              <a:buNone/>
              <a:defRPr sz="1400" b="1"/>
            </a:lvl8pPr>
            <a:lvl9pPr marL="3134929" indent="0">
              <a:buNone/>
              <a:defRPr sz="1400" b="1"/>
            </a:lvl9pPr>
          </a:lstStyle>
          <a:p>
            <a:pPr lvl="0"/>
            <a:r>
              <a:rPr lang="en-US" smtClean="0"/>
              <a:t>Click to edit Master text styles</a:t>
            </a:r>
          </a:p>
        </p:txBody>
      </p:sp>
      <p:sp>
        <p:nvSpPr>
          <p:cNvPr id="4" name="Content Placeholder 3"/>
          <p:cNvSpPr>
            <a:spLocks noGrp="1"/>
          </p:cNvSpPr>
          <p:nvPr>
            <p:ph sz="half" idx="2"/>
          </p:nvPr>
        </p:nvSpPr>
        <p:spPr>
          <a:xfrm>
            <a:off x="640081" y="2464859"/>
            <a:ext cx="5656263" cy="4478126"/>
          </a:xfrm>
        </p:spPr>
        <p:txBody>
          <a:bodyPr/>
          <a:lstStyle>
            <a:lvl1pPr>
              <a:defRPr sz="2100"/>
            </a:lvl1pPr>
            <a:lvl2pPr>
              <a:defRPr sz="17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503037" y="1739795"/>
            <a:ext cx="5658485" cy="725064"/>
          </a:xfrm>
        </p:spPr>
        <p:txBody>
          <a:bodyPr anchor="b"/>
          <a:lstStyle>
            <a:lvl1pPr marL="0" indent="0">
              <a:buNone/>
              <a:defRPr sz="2100" b="1"/>
            </a:lvl1pPr>
            <a:lvl2pPr marL="391866" indent="0">
              <a:buNone/>
              <a:defRPr sz="1700" b="1"/>
            </a:lvl2pPr>
            <a:lvl3pPr marL="783732" indent="0">
              <a:buNone/>
              <a:defRPr sz="1600" b="1"/>
            </a:lvl3pPr>
            <a:lvl4pPr marL="1175599" indent="0">
              <a:buNone/>
              <a:defRPr sz="1400" b="1"/>
            </a:lvl4pPr>
            <a:lvl5pPr marL="1567465" indent="0">
              <a:buNone/>
              <a:defRPr sz="1400" b="1"/>
            </a:lvl5pPr>
            <a:lvl6pPr marL="1959331" indent="0">
              <a:buNone/>
              <a:defRPr sz="1400" b="1"/>
            </a:lvl6pPr>
            <a:lvl7pPr marL="2351197" indent="0">
              <a:buNone/>
              <a:defRPr sz="1400" b="1"/>
            </a:lvl7pPr>
            <a:lvl8pPr marL="2743063" indent="0">
              <a:buNone/>
              <a:defRPr sz="1400" b="1"/>
            </a:lvl8pPr>
            <a:lvl9pPr marL="3134929" indent="0">
              <a:buNone/>
              <a:defRPr sz="1400" b="1"/>
            </a:lvl9pPr>
          </a:lstStyle>
          <a:p>
            <a:pPr lvl="0"/>
            <a:r>
              <a:rPr lang="en-US" smtClean="0"/>
              <a:t>Click to edit Master text styles</a:t>
            </a:r>
          </a:p>
        </p:txBody>
      </p:sp>
      <p:sp>
        <p:nvSpPr>
          <p:cNvPr id="6" name="Content Placeholder 5"/>
          <p:cNvSpPr>
            <a:spLocks noGrp="1"/>
          </p:cNvSpPr>
          <p:nvPr>
            <p:ph sz="quarter" idx="4"/>
          </p:nvPr>
        </p:nvSpPr>
        <p:spPr>
          <a:xfrm>
            <a:off x="6503037" y="2464859"/>
            <a:ext cx="5658485" cy="4478126"/>
          </a:xfrm>
        </p:spPr>
        <p:txBody>
          <a:bodyPr/>
          <a:lstStyle>
            <a:lvl1pPr>
              <a:defRPr sz="2100"/>
            </a:lvl1pPr>
            <a:lvl2pPr>
              <a:defRPr sz="17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0A7875-E4EC-45BC-BA18-96AE10A2BE31}" type="datetimeFigureOut">
              <a:rPr lang="en-US" smtClean="0"/>
              <a:pPr/>
              <a:t>4/8/2010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0A7875-E4EC-45BC-BA18-96AE10A2BE31}" type="datetimeFigureOut">
              <a:rPr lang="en-US" smtClean="0"/>
              <a:pPr/>
              <a:t>4/8/2010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0A7875-E4EC-45BC-BA18-96AE10A2BE31}" type="datetimeFigureOut">
              <a:rPr lang="en-US" smtClean="0"/>
              <a:pPr/>
              <a:t>4/8/2010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0081" y="309457"/>
            <a:ext cx="4211638" cy="1316990"/>
          </a:xfrm>
        </p:spPr>
        <p:txBody>
          <a:bodyPr anchor="b"/>
          <a:lstStyle>
            <a:lvl1pPr algn="l">
              <a:defRPr sz="1700" b="1"/>
            </a:lvl1pPr>
          </a:lstStyle>
          <a:p>
            <a:r>
              <a:rPr lang="en-US" smtClean="0"/>
              <a:t>Click to edit Master title style</a:t>
            </a:r>
            <a:endParaRPr lang="en-US"/>
          </a:p>
        </p:txBody>
      </p:sp>
      <p:sp>
        <p:nvSpPr>
          <p:cNvPr id="3" name="Content Placeholder 2"/>
          <p:cNvSpPr>
            <a:spLocks noGrp="1"/>
          </p:cNvSpPr>
          <p:nvPr>
            <p:ph idx="1"/>
          </p:nvPr>
        </p:nvSpPr>
        <p:spPr>
          <a:xfrm>
            <a:off x="5005070" y="309458"/>
            <a:ext cx="7156450" cy="6633529"/>
          </a:xfrm>
        </p:spPr>
        <p:txBody>
          <a:bodyPr/>
          <a:lstStyle>
            <a:lvl1pPr>
              <a:defRPr sz="2800"/>
            </a:lvl1pPr>
            <a:lvl2pPr>
              <a:defRPr sz="2400"/>
            </a:lvl2pPr>
            <a:lvl3pPr>
              <a:defRPr sz="21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40081" y="1626448"/>
            <a:ext cx="4211638" cy="5316539"/>
          </a:xfrm>
        </p:spPr>
        <p:txBody>
          <a:bodyPr/>
          <a:lstStyle>
            <a:lvl1pPr marL="0" indent="0">
              <a:buNone/>
              <a:defRPr sz="1200"/>
            </a:lvl1pPr>
            <a:lvl2pPr marL="391866" indent="0">
              <a:buNone/>
              <a:defRPr sz="1100"/>
            </a:lvl2pPr>
            <a:lvl3pPr marL="783732" indent="0">
              <a:buNone/>
              <a:defRPr sz="900"/>
            </a:lvl3pPr>
            <a:lvl4pPr marL="1175599" indent="0">
              <a:buNone/>
              <a:defRPr sz="800"/>
            </a:lvl4pPr>
            <a:lvl5pPr marL="1567465" indent="0">
              <a:buNone/>
              <a:defRPr sz="800"/>
            </a:lvl5pPr>
            <a:lvl6pPr marL="1959331" indent="0">
              <a:buNone/>
              <a:defRPr sz="800"/>
            </a:lvl6pPr>
            <a:lvl7pPr marL="2351197" indent="0">
              <a:buNone/>
              <a:defRPr sz="800"/>
            </a:lvl7pPr>
            <a:lvl8pPr marL="2743063" indent="0">
              <a:buNone/>
              <a:defRPr sz="800"/>
            </a:lvl8pPr>
            <a:lvl9pPr marL="3134929"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0A7875-E4EC-45BC-BA18-96AE10A2BE31}" type="datetimeFigureOut">
              <a:rPr lang="en-US" smtClean="0"/>
              <a:pPr/>
              <a:t>4/8/2010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09203" y="5440681"/>
            <a:ext cx="7680960" cy="642304"/>
          </a:xfrm>
        </p:spPr>
        <p:txBody>
          <a:bodyPr anchor="b"/>
          <a:lstStyle>
            <a:lvl1pPr algn="l">
              <a:defRPr sz="1700" b="1"/>
            </a:lvl1pPr>
          </a:lstStyle>
          <a:p>
            <a:r>
              <a:rPr lang="en-US" smtClean="0"/>
              <a:t>Click to edit Master title style</a:t>
            </a:r>
            <a:endParaRPr lang="en-US"/>
          </a:p>
        </p:txBody>
      </p:sp>
      <p:sp>
        <p:nvSpPr>
          <p:cNvPr id="3" name="Picture Placeholder 2"/>
          <p:cNvSpPr>
            <a:spLocks noGrp="1"/>
          </p:cNvSpPr>
          <p:nvPr>
            <p:ph type="pic" idx="1"/>
          </p:nvPr>
        </p:nvSpPr>
        <p:spPr>
          <a:xfrm>
            <a:off x="2509203" y="694478"/>
            <a:ext cx="7680960" cy="4663440"/>
          </a:xfrm>
        </p:spPr>
        <p:txBody>
          <a:bodyPr/>
          <a:lstStyle>
            <a:lvl1pPr marL="0" indent="0">
              <a:buNone/>
              <a:defRPr sz="2800"/>
            </a:lvl1pPr>
            <a:lvl2pPr marL="391866" indent="0">
              <a:buNone/>
              <a:defRPr sz="2400"/>
            </a:lvl2pPr>
            <a:lvl3pPr marL="783732" indent="0">
              <a:buNone/>
              <a:defRPr sz="2100"/>
            </a:lvl3pPr>
            <a:lvl4pPr marL="1175599" indent="0">
              <a:buNone/>
              <a:defRPr sz="1700"/>
            </a:lvl4pPr>
            <a:lvl5pPr marL="1567465" indent="0">
              <a:buNone/>
              <a:defRPr sz="1700"/>
            </a:lvl5pPr>
            <a:lvl6pPr marL="1959331" indent="0">
              <a:buNone/>
              <a:defRPr sz="1700"/>
            </a:lvl6pPr>
            <a:lvl7pPr marL="2351197" indent="0">
              <a:buNone/>
              <a:defRPr sz="1700"/>
            </a:lvl7pPr>
            <a:lvl8pPr marL="2743063" indent="0">
              <a:buNone/>
              <a:defRPr sz="1700"/>
            </a:lvl8pPr>
            <a:lvl9pPr marL="3134929" indent="0">
              <a:buNone/>
              <a:defRPr sz="1700"/>
            </a:lvl9pPr>
          </a:lstStyle>
          <a:p>
            <a:endParaRPr lang="en-US"/>
          </a:p>
        </p:txBody>
      </p:sp>
      <p:sp>
        <p:nvSpPr>
          <p:cNvPr id="4" name="Text Placeholder 3"/>
          <p:cNvSpPr>
            <a:spLocks noGrp="1"/>
          </p:cNvSpPr>
          <p:nvPr>
            <p:ph type="body" sz="half" idx="2"/>
          </p:nvPr>
        </p:nvSpPr>
        <p:spPr>
          <a:xfrm>
            <a:off x="2509203" y="6082985"/>
            <a:ext cx="7680960" cy="912177"/>
          </a:xfrm>
        </p:spPr>
        <p:txBody>
          <a:bodyPr/>
          <a:lstStyle>
            <a:lvl1pPr marL="0" indent="0">
              <a:buNone/>
              <a:defRPr sz="1200"/>
            </a:lvl1pPr>
            <a:lvl2pPr marL="391866" indent="0">
              <a:buNone/>
              <a:defRPr sz="1100"/>
            </a:lvl2pPr>
            <a:lvl3pPr marL="783732" indent="0">
              <a:buNone/>
              <a:defRPr sz="900"/>
            </a:lvl3pPr>
            <a:lvl4pPr marL="1175599" indent="0">
              <a:buNone/>
              <a:defRPr sz="800"/>
            </a:lvl4pPr>
            <a:lvl5pPr marL="1567465" indent="0">
              <a:buNone/>
              <a:defRPr sz="800"/>
            </a:lvl5pPr>
            <a:lvl6pPr marL="1959331" indent="0">
              <a:buNone/>
              <a:defRPr sz="800"/>
            </a:lvl6pPr>
            <a:lvl7pPr marL="2351197" indent="0">
              <a:buNone/>
              <a:defRPr sz="800"/>
            </a:lvl7pPr>
            <a:lvl8pPr marL="2743063" indent="0">
              <a:buNone/>
              <a:defRPr sz="800"/>
            </a:lvl8pPr>
            <a:lvl9pPr marL="3134929"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0A7875-E4EC-45BC-BA18-96AE10A2BE31}" type="datetimeFigureOut">
              <a:rPr lang="en-US" smtClean="0"/>
              <a:pPr/>
              <a:t>4/8/2010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201F08-E503-4FF6-908F-E7BB6C19D20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0080" y="311256"/>
            <a:ext cx="11521440" cy="1295400"/>
          </a:xfrm>
          <a:prstGeom prst="rect">
            <a:avLst/>
          </a:prstGeom>
        </p:spPr>
        <p:txBody>
          <a:bodyPr vert="horz" lIns="78373" tIns="39187" rIns="78373" bIns="39187"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40080" y="1813562"/>
            <a:ext cx="11521440" cy="5129425"/>
          </a:xfrm>
          <a:prstGeom prst="rect">
            <a:avLst/>
          </a:prstGeom>
        </p:spPr>
        <p:txBody>
          <a:bodyPr vert="horz" lIns="78373" tIns="39187" rIns="78373" bIns="3918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0080" y="7203865"/>
            <a:ext cx="2987040" cy="413808"/>
          </a:xfrm>
          <a:prstGeom prst="rect">
            <a:avLst/>
          </a:prstGeom>
        </p:spPr>
        <p:txBody>
          <a:bodyPr vert="horz" lIns="78373" tIns="39187" rIns="78373" bIns="39187" rtlCol="0" anchor="ctr"/>
          <a:lstStyle>
            <a:lvl1pPr algn="l">
              <a:defRPr sz="1100">
                <a:solidFill>
                  <a:schemeClr val="tx1">
                    <a:tint val="75000"/>
                  </a:schemeClr>
                </a:solidFill>
              </a:defRPr>
            </a:lvl1pPr>
          </a:lstStyle>
          <a:p>
            <a:fld id="{8F0A7875-E4EC-45BC-BA18-96AE10A2BE31}" type="datetimeFigureOut">
              <a:rPr lang="en-US" smtClean="0"/>
              <a:pPr/>
              <a:t>4/8/2010</a:t>
            </a:fld>
            <a:endParaRPr lang="en-US"/>
          </a:p>
        </p:txBody>
      </p:sp>
      <p:sp>
        <p:nvSpPr>
          <p:cNvPr id="5" name="Footer Placeholder 4"/>
          <p:cNvSpPr>
            <a:spLocks noGrp="1"/>
          </p:cNvSpPr>
          <p:nvPr>
            <p:ph type="ftr" sz="quarter" idx="3"/>
          </p:nvPr>
        </p:nvSpPr>
        <p:spPr>
          <a:xfrm>
            <a:off x="4373880" y="7203865"/>
            <a:ext cx="4053840" cy="413808"/>
          </a:xfrm>
          <a:prstGeom prst="rect">
            <a:avLst/>
          </a:prstGeom>
        </p:spPr>
        <p:txBody>
          <a:bodyPr vert="horz" lIns="78373" tIns="39187" rIns="78373" bIns="39187" rtlCol="0" anchor="ctr"/>
          <a:lstStyle>
            <a:lvl1pPr algn="ctr">
              <a:defRPr sz="11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174480" y="7203865"/>
            <a:ext cx="2987040" cy="413808"/>
          </a:xfrm>
          <a:prstGeom prst="rect">
            <a:avLst/>
          </a:prstGeom>
        </p:spPr>
        <p:txBody>
          <a:bodyPr vert="horz" lIns="78373" tIns="39187" rIns="78373" bIns="39187" rtlCol="0" anchor="ctr"/>
          <a:lstStyle>
            <a:lvl1pPr algn="r">
              <a:defRPr sz="1100">
                <a:solidFill>
                  <a:schemeClr val="tx1">
                    <a:tint val="75000"/>
                  </a:schemeClr>
                </a:solidFill>
              </a:defRPr>
            </a:lvl1pPr>
          </a:lstStyle>
          <a:p>
            <a:fld id="{9A201F08-E503-4FF6-908F-E7BB6C19D2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83732" rtl="0" eaLnBrk="1" latinLnBrk="0" hangingPunct="1">
        <a:spcBef>
          <a:spcPct val="0"/>
        </a:spcBef>
        <a:buNone/>
        <a:defRPr sz="3800" kern="1200">
          <a:solidFill>
            <a:schemeClr val="tx1"/>
          </a:solidFill>
          <a:latin typeface="+mj-lt"/>
          <a:ea typeface="+mj-ea"/>
          <a:cs typeface="+mj-cs"/>
        </a:defRPr>
      </a:lvl1pPr>
    </p:titleStyle>
    <p:bodyStyle>
      <a:lvl1pPr marL="293900" indent="-293900" algn="l" defTabSz="783732"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36783" indent="-244917" algn="l" defTabSz="783732"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979666" indent="-195933" algn="l" defTabSz="783732"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371532" indent="-195933" algn="l" defTabSz="783732" rtl="0" eaLnBrk="1" latinLnBrk="0" hangingPunct="1">
        <a:spcBef>
          <a:spcPct val="20000"/>
        </a:spcBef>
        <a:buFont typeface="Arial" pitchFamily="34" charset="0"/>
        <a:buChar char="–"/>
        <a:defRPr sz="1700" kern="1200">
          <a:solidFill>
            <a:schemeClr val="tx1"/>
          </a:solidFill>
          <a:latin typeface="+mn-lt"/>
          <a:ea typeface="+mn-ea"/>
          <a:cs typeface="+mn-cs"/>
        </a:defRPr>
      </a:lvl4pPr>
      <a:lvl5pPr marL="1763398" indent="-195933" algn="l" defTabSz="783732" rtl="0" eaLnBrk="1" latinLnBrk="0" hangingPunct="1">
        <a:spcBef>
          <a:spcPct val="20000"/>
        </a:spcBef>
        <a:buFont typeface="Arial" pitchFamily="34" charset="0"/>
        <a:buChar char="»"/>
        <a:defRPr sz="1700" kern="1200">
          <a:solidFill>
            <a:schemeClr val="tx1"/>
          </a:solidFill>
          <a:latin typeface="+mn-lt"/>
          <a:ea typeface="+mn-ea"/>
          <a:cs typeface="+mn-cs"/>
        </a:defRPr>
      </a:lvl5pPr>
      <a:lvl6pPr marL="2155264" indent="-195933" algn="l" defTabSz="783732" rtl="0" eaLnBrk="1" latinLnBrk="0" hangingPunct="1">
        <a:spcBef>
          <a:spcPct val="20000"/>
        </a:spcBef>
        <a:buFont typeface="Arial" pitchFamily="34" charset="0"/>
        <a:buChar char="•"/>
        <a:defRPr sz="1700" kern="1200">
          <a:solidFill>
            <a:schemeClr val="tx1"/>
          </a:solidFill>
          <a:latin typeface="+mn-lt"/>
          <a:ea typeface="+mn-ea"/>
          <a:cs typeface="+mn-cs"/>
        </a:defRPr>
      </a:lvl6pPr>
      <a:lvl7pPr marL="2547130" indent="-195933" algn="l" defTabSz="783732" rtl="0" eaLnBrk="1" latinLnBrk="0" hangingPunct="1">
        <a:spcBef>
          <a:spcPct val="20000"/>
        </a:spcBef>
        <a:buFont typeface="Arial" pitchFamily="34" charset="0"/>
        <a:buChar char="•"/>
        <a:defRPr sz="1700" kern="1200">
          <a:solidFill>
            <a:schemeClr val="tx1"/>
          </a:solidFill>
          <a:latin typeface="+mn-lt"/>
          <a:ea typeface="+mn-ea"/>
          <a:cs typeface="+mn-cs"/>
        </a:defRPr>
      </a:lvl7pPr>
      <a:lvl8pPr marL="2938996" indent="-195933" algn="l" defTabSz="783732" rtl="0" eaLnBrk="1" latinLnBrk="0" hangingPunct="1">
        <a:spcBef>
          <a:spcPct val="20000"/>
        </a:spcBef>
        <a:buFont typeface="Arial" pitchFamily="34" charset="0"/>
        <a:buChar char="•"/>
        <a:defRPr sz="1700" kern="1200">
          <a:solidFill>
            <a:schemeClr val="tx1"/>
          </a:solidFill>
          <a:latin typeface="+mn-lt"/>
          <a:ea typeface="+mn-ea"/>
          <a:cs typeface="+mn-cs"/>
        </a:defRPr>
      </a:lvl8pPr>
      <a:lvl9pPr marL="3330862" indent="-195933" algn="l" defTabSz="783732" rtl="0" eaLnBrk="1" latinLnBrk="0" hangingPunct="1">
        <a:spcBef>
          <a:spcPct val="20000"/>
        </a:spcBef>
        <a:buFont typeface="Arial" pitchFamily="34" charset="0"/>
        <a:buChar char="•"/>
        <a:defRPr sz="1700" kern="1200">
          <a:solidFill>
            <a:schemeClr val="tx1"/>
          </a:solidFill>
          <a:latin typeface="+mn-lt"/>
          <a:ea typeface="+mn-ea"/>
          <a:cs typeface="+mn-cs"/>
        </a:defRPr>
      </a:lvl9pPr>
    </p:bodyStyle>
    <p:otherStyle>
      <a:defPPr>
        <a:defRPr lang="en-US"/>
      </a:defPPr>
      <a:lvl1pPr marL="0" algn="l" defTabSz="783732" rtl="0" eaLnBrk="1" latinLnBrk="0" hangingPunct="1">
        <a:defRPr sz="1600" kern="1200">
          <a:solidFill>
            <a:schemeClr val="tx1"/>
          </a:solidFill>
          <a:latin typeface="+mn-lt"/>
          <a:ea typeface="+mn-ea"/>
          <a:cs typeface="+mn-cs"/>
        </a:defRPr>
      </a:lvl1pPr>
      <a:lvl2pPr marL="391866" algn="l" defTabSz="783732" rtl="0" eaLnBrk="1" latinLnBrk="0" hangingPunct="1">
        <a:defRPr sz="1600" kern="1200">
          <a:solidFill>
            <a:schemeClr val="tx1"/>
          </a:solidFill>
          <a:latin typeface="+mn-lt"/>
          <a:ea typeface="+mn-ea"/>
          <a:cs typeface="+mn-cs"/>
        </a:defRPr>
      </a:lvl2pPr>
      <a:lvl3pPr marL="783732" algn="l" defTabSz="783732" rtl="0" eaLnBrk="1" latinLnBrk="0" hangingPunct="1">
        <a:defRPr sz="1600" kern="1200">
          <a:solidFill>
            <a:schemeClr val="tx1"/>
          </a:solidFill>
          <a:latin typeface="+mn-lt"/>
          <a:ea typeface="+mn-ea"/>
          <a:cs typeface="+mn-cs"/>
        </a:defRPr>
      </a:lvl3pPr>
      <a:lvl4pPr marL="1175599" algn="l" defTabSz="783732" rtl="0" eaLnBrk="1" latinLnBrk="0" hangingPunct="1">
        <a:defRPr sz="1600" kern="1200">
          <a:solidFill>
            <a:schemeClr val="tx1"/>
          </a:solidFill>
          <a:latin typeface="+mn-lt"/>
          <a:ea typeface="+mn-ea"/>
          <a:cs typeface="+mn-cs"/>
        </a:defRPr>
      </a:lvl4pPr>
      <a:lvl5pPr marL="1567465" algn="l" defTabSz="783732" rtl="0" eaLnBrk="1" latinLnBrk="0" hangingPunct="1">
        <a:defRPr sz="1600" kern="1200">
          <a:solidFill>
            <a:schemeClr val="tx1"/>
          </a:solidFill>
          <a:latin typeface="+mn-lt"/>
          <a:ea typeface="+mn-ea"/>
          <a:cs typeface="+mn-cs"/>
        </a:defRPr>
      </a:lvl5pPr>
      <a:lvl6pPr marL="1959331" algn="l" defTabSz="783732" rtl="0" eaLnBrk="1" latinLnBrk="0" hangingPunct="1">
        <a:defRPr sz="1600" kern="1200">
          <a:solidFill>
            <a:schemeClr val="tx1"/>
          </a:solidFill>
          <a:latin typeface="+mn-lt"/>
          <a:ea typeface="+mn-ea"/>
          <a:cs typeface="+mn-cs"/>
        </a:defRPr>
      </a:lvl6pPr>
      <a:lvl7pPr marL="2351197" algn="l" defTabSz="783732" rtl="0" eaLnBrk="1" latinLnBrk="0" hangingPunct="1">
        <a:defRPr sz="1600" kern="1200">
          <a:solidFill>
            <a:schemeClr val="tx1"/>
          </a:solidFill>
          <a:latin typeface="+mn-lt"/>
          <a:ea typeface="+mn-ea"/>
          <a:cs typeface="+mn-cs"/>
        </a:defRPr>
      </a:lvl7pPr>
      <a:lvl8pPr marL="2743063" algn="l" defTabSz="783732" rtl="0" eaLnBrk="1" latinLnBrk="0" hangingPunct="1">
        <a:defRPr sz="1600" kern="1200">
          <a:solidFill>
            <a:schemeClr val="tx1"/>
          </a:solidFill>
          <a:latin typeface="+mn-lt"/>
          <a:ea typeface="+mn-ea"/>
          <a:cs typeface="+mn-cs"/>
        </a:defRPr>
      </a:lvl8pPr>
      <a:lvl9pPr marL="3134929" algn="l" defTabSz="78373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tiff"/><Relationship Id="rId2" Type="http://schemas.openxmlformats.org/officeDocument/2006/relationships/hyperlink" Target="http://www.ciereviews.org/" TargetMode="External"/><Relationship Id="rId1" Type="http://schemas.openxmlformats.org/officeDocument/2006/relationships/slideLayout" Target="../slideLayouts/slideLayout2.xml"/><Relationship Id="rId6" Type="http://schemas.openxmlformats.org/officeDocument/2006/relationships/image" Target="../media/image3.tiff"/><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hyperlink" Target="http://www.sefsc.noaa.gov/sedar/" TargetMode="External"/><Relationship Id="rId9" Type="http://schemas.openxmlformats.org/officeDocument/2006/relationships/image" Target="../media/image6.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9601200" y="1219200"/>
            <a:ext cx="3200400" cy="6553200"/>
          </a:xfrm>
          <a:prstGeom prst="rect">
            <a:avLst/>
          </a:prstGeom>
          <a:solidFill>
            <a:srgbClr val="F58427">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a:p>
        </p:txBody>
      </p:sp>
      <p:sp>
        <p:nvSpPr>
          <p:cNvPr id="15" name="Rectangle 14"/>
          <p:cNvSpPr/>
          <p:nvPr/>
        </p:nvSpPr>
        <p:spPr>
          <a:xfrm>
            <a:off x="6400800" y="1219200"/>
            <a:ext cx="3200400" cy="6553200"/>
          </a:xfrm>
          <a:prstGeom prst="rect">
            <a:avLst/>
          </a:prstGeom>
          <a:solidFill>
            <a:schemeClr val="accent3">
              <a:lumMod val="7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a:p>
        </p:txBody>
      </p:sp>
      <p:sp>
        <p:nvSpPr>
          <p:cNvPr id="14" name="Rectangle 13"/>
          <p:cNvSpPr/>
          <p:nvPr/>
        </p:nvSpPr>
        <p:spPr>
          <a:xfrm>
            <a:off x="3200400" y="1219200"/>
            <a:ext cx="3200400" cy="6553200"/>
          </a:xfrm>
          <a:prstGeom prst="rect">
            <a:avLst/>
          </a:prstGeom>
          <a:solidFill>
            <a:schemeClr val="accent3">
              <a:lumMod val="60000"/>
              <a:lumOff val="40000"/>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a:p>
        </p:txBody>
      </p:sp>
      <p:sp>
        <p:nvSpPr>
          <p:cNvPr id="13" name="Rectangle 12"/>
          <p:cNvSpPr/>
          <p:nvPr/>
        </p:nvSpPr>
        <p:spPr>
          <a:xfrm>
            <a:off x="0" y="1219200"/>
            <a:ext cx="3200400" cy="6553200"/>
          </a:xfrm>
          <a:prstGeom prst="rect">
            <a:avLst/>
          </a:prstGeom>
          <a:solidFill>
            <a:schemeClr val="accent3">
              <a:lumMod val="40000"/>
              <a:lumOff val="60000"/>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dirty="0"/>
          </a:p>
        </p:txBody>
      </p:sp>
      <p:sp>
        <p:nvSpPr>
          <p:cNvPr id="2" name="Title 1"/>
          <p:cNvSpPr>
            <a:spLocks noGrp="1"/>
          </p:cNvSpPr>
          <p:nvPr>
            <p:ph type="ctrTitle"/>
          </p:nvPr>
        </p:nvSpPr>
        <p:spPr>
          <a:xfrm>
            <a:off x="1219200" y="152400"/>
            <a:ext cx="7360920" cy="906779"/>
          </a:xfrm>
        </p:spPr>
        <p:txBody>
          <a:bodyPr>
            <a:normAutofit/>
          </a:bodyPr>
          <a:lstStyle/>
          <a:p>
            <a:r>
              <a:rPr lang="en-US" dirty="0" smtClean="0">
                <a:latin typeface="Wide Latin" pitchFamily="18" charset="0"/>
              </a:rPr>
              <a:t>SEDAR</a:t>
            </a:r>
            <a:r>
              <a:rPr lang="en-US" dirty="0" smtClean="0"/>
              <a:t> Process</a:t>
            </a:r>
            <a:endParaRPr lang="en-US" dirty="0"/>
          </a:p>
        </p:txBody>
      </p:sp>
      <p:sp>
        <p:nvSpPr>
          <p:cNvPr id="3" name="Subtitle 2"/>
          <p:cNvSpPr>
            <a:spLocks noGrp="1"/>
          </p:cNvSpPr>
          <p:nvPr>
            <p:ph type="subTitle" idx="1"/>
          </p:nvPr>
        </p:nvSpPr>
        <p:spPr>
          <a:xfrm>
            <a:off x="3505200" y="1828800"/>
            <a:ext cx="2590800" cy="1524000"/>
          </a:xfrm>
          <a:ln w="25400">
            <a:solidFill>
              <a:schemeClr val="accent3">
                <a:lumMod val="50000"/>
              </a:schemeClr>
            </a:solidFill>
          </a:ln>
        </p:spPr>
        <p:txBody>
          <a:bodyPr>
            <a:normAutofit lnSpcReduction="10000"/>
          </a:bodyPr>
          <a:lstStyle/>
          <a:p>
            <a:r>
              <a:rPr lang="en-US" sz="1200" b="1" dirty="0" smtClean="0">
                <a:solidFill>
                  <a:schemeClr val="tx1"/>
                </a:solidFill>
              </a:rPr>
              <a:t>Participants</a:t>
            </a:r>
          </a:p>
          <a:p>
            <a:endParaRPr lang="en-US" sz="400" b="1" dirty="0">
              <a:solidFill>
                <a:schemeClr val="tx1"/>
              </a:solidFill>
            </a:endParaRPr>
          </a:p>
          <a:p>
            <a:pPr algn="l">
              <a:buFont typeface="Arial" pitchFamily="34" charset="0"/>
              <a:buChar char="•"/>
            </a:pPr>
            <a:r>
              <a:rPr lang="en-US" sz="1100" dirty="0" smtClean="0">
                <a:solidFill>
                  <a:schemeClr val="tx1"/>
                </a:solidFill>
              </a:rPr>
              <a:t> Assessment Scientists</a:t>
            </a:r>
          </a:p>
          <a:p>
            <a:pPr algn="l">
              <a:buFont typeface="Arial" pitchFamily="34" charset="0"/>
              <a:buChar char="•"/>
            </a:pPr>
            <a:r>
              <a:rPr lang="en-US" sz="1100" dirty="0" smtClean="0">
                <a:solidFill>
                  <a:schemeClr val="tx1"/>
                </a:solidFill>
              </a:rPr>
              <a:t> Council representative</a:t>
            </a:r>
          </a:p>
          <a:p>
            <a:pPr lvl="0" algn="l">
              <a:buFont typeface="Arial" pitchFamily="34" charset="0"/>
              <a:buChar char="•"/>
            </a:pPr>
            <a:r>
              <a:rPr lang="en-US" sz="1100" dirty="0" smtClean="0">
                <a:solidFill>
                  <a:schemeClr val="tx1"/>
                </a:solidFill>
              </a:rPr>
              <a:t> Advisory Panel and Constituent   </a:t>
            </a:r>
          </a:p>
          <a:p>
            <a:pPr lvl="0" algn="l"/>
            <a:r>
              <a:rPr lang="en-US" sz="1100" dirty="0" smtClean="0">
                <a:solidFill>
                  <a:schemeClr val="tx1"/>
                </a:solidFill>
              </a:rPr>
              <a:t>  representatives </a:t>
            </a:r>
            <a:endParaRPr lang="en-US" sz="1100" dirty="0">
              <a:solidFill>
                <a:schemeClr val="tx1"/>
              </a:solidFill>
            </a:endParaRPr>
          </a:p>
          <a:p>
            <a:pPr algn="l">
              <a:buFont typeface="Arial" pitchFamily="34" charset="0"/>
              <a:buChar char="•"/>
            </a:pPr>
            <a:r>
              <a:rPr lang="en-US" sz="1100" dirty="0" smtClean="0">
                <a:solidFill>
                  <a:schemeClr val="tx1"/>
                </a:solidFill>
              </a:rPr>
              <a:t> SSC representatives</a:t>
            </a:r>
            <a:endParaRPr lang="en-US" sz="1100" dirty="0">
              <a:solidFill>
                <a:schemeClr val="tx1"/>
              </a:solidFill>
            </a:endParaRPr>
          </a:p>
          <a:p>
            <a:pPr algn="l">
              <a:buFont typeface="Arial" pitchFamily="34" charset="0"/>
              <a:buChar char="•"/>
            </a:pPr>
            <a:r>
              <a:rPr lang="en-US" sz="1100" dirty="0" smtClean="0">
                <a:solidFill>
                  <a:schemeClr val="tx1"/>
                </a:solidFill>
              </a:rPr>
              <a:t> Data workgroup leaders</a:t>
            </a:r>
            <a:endParaRPr lang="en-US" sz="1100" dirty="0">
              <a:solidFill>
                <a:schemeClr val="tx1"/>
              </a:solidFill>
            </a:endParaRPr>
          </a:p>
          <a:p>
            <a:pPr>
              <a:buFontTx/>
              <a:buChar char="-"/>
            </a:pPr>
            <a:endParaRPr lang="en-US" sz="1100" dirty="0">
              <a:solidFill>
                <a:schemeClr val="tx1"/>
              </a:solidFill>
            </a:endParaRPr>
          </a:p>
        </p:txBody>
      </p:sp>
      <p:sp>
        <p:nvSpPr>
          <p:cNvPr id="4" name="Subtitle 2"/>
          <p:cNvSpPr txBox="1">
            <a:spLocks/>
          </p:cNvSpPr>
          <p:nvPr/>
        </p:nvSpPr>
        <p:spPr>
          <a:xfrm>
            <a:off x="228600" y="1684020"/>
            <a:ext cx="2514600" cy="1973580"/>
          </a:xfrm>
          <a:prstGeom prst="rect">
            <a:avLst/>
          </a:prstGeom>
          <a:ln w="25400">
            <a:solidFill>
              <a:schemeClr val="accent3">
                <a:lumMod val="50000"/>
              </a:schemeClr>
            </a:solidFill>
          </a:ln>
        </p:spPr>
        <p:txBody>
          <a:bodyPr vert="horz" lIns="78373" tIns="39187" rIns="78373" bIns="39187" rtlCol="0">
            <a:noAutofit/>
          </a:bodyPr>
          <a:lstStyle/>
          <a:p>
            <a:pPr algn="ctr">
              <a:spcBef>
                <a:spcPct val="20000"/>
              </a:spcBef>
            </a:pPr>
            <a:r>
              <a:rPr lang="en-US" sz="1200" b="1" dirty="0" smtClean="0"/>
              <a:t>Participants</a:t>
            </a:r>
            <a:endParaRPr lang="en-US" sz="1000" b="1" dirty="0" smtClean="0"/>
          </a:p>
          <a:p>
            <a:pPr>
              <a:spcBef>
                <a:spcPct val="20000"/>
              </a:spcBef>
            </a:pPr>
            <a:r>
              <a:rPr lang="en-US" sz="1100" i="1" dirty="0" smtClean="0"/>
              <a:t>Provide data, analytical abilities, </a:t>
            </a:r>
            <a:r>
              <a:rPr lang="en-US" sz="1100" i="1" dirty="0"/>
              <a:t>or knowledge of the </a:t>
            </a:r>
            <a:r>
              <a:rPr lang="en-US" sz="1100" i="1" dirty="0" smtClean="0"/>
              <a:t>fishery and may include</a:t>
            </a:r>
            <a:endParaRPr lang="en-US" sz="1100" i="1" dirty="0"/>
          </a:p>
          <a:p>
            <a:pPr>
              <a:spcBef>
                <a:spcPct val="20000"/>
              </a:spcBef>
              <a:buFont typeface="Arial" pitchFamily="34" charset="0"/>
              <a:buChar char="•"/>
            </a:pPr>
            <a:r>
              <a:rPr lang="en-US" sz="1100" dirty="0" smtClean="0"/>
              <a:t> Stock assessment </a:t>
            </a:r>
            <a:r>
              <a:rPr lang="en-US" sz="1100" dirty="0"/>
              <a:t>scientists</a:t>
            </a:r>
          </a:p>
          <a:p>
            <a:pPr>
              <a:spcBef>
                <a:spcPct val="20000"/>
              </a:spcBef>
              <a:buFont typeface="Arial" pitchFamily="34" charset="0"/>
              <a:buChar char="•"/>
            </a:pPr>
            <a:r>
              <a:rPr lang="en-US" sz="1100" dirty="0" smtClean="0"/>
              <a:t> Advisory Panel and constituent reps </a:t>
            </a:r>
            <a:endParaRPr lang="en-US" sz="1100" dirty="0"/>
          </a:p>
          <a:p>
            <a:pPr>
              <a:spcBef>
                <a:spcPct val="20000"/>
              </a:spcBef>
              <a:buFont typeface="Arial" pitchFamily="34" charset="0"/>
              <a:buChar char="•"/>
            </a:pPr>
            <a:r>
              <a:rPr lang="en-US" sz="1100" dirty="0" smtClean="0"/>
              <a:t> Council reps</a:t>
            </a:r>
            <a:endParaRPr lang="en-US" sz="1100" dirty="0"/>
          </a:p>
          <a:p>
            <a:pPr>
              <a:spcBef>
                <a:spcPct val="20000"/>
              </a:spcBef>
              <a:buFont typeface="Arial" pitchFamily="34" charset="0"/>
              <a:buChar char="•"/>
            </a:pPr>
            <a:r>
              <a:rPr lang="en-US" sz="1100" dirty="0" smtClean="0"/>
              <a:t> SSC reps</a:t>
            </a:r>
            <a:endParaRPr lang="en-US" sz="1100" dirty="0"/>
          </a:p>
          <a:p>
            <a:pPr>
              <a:spcBef>
                <a:spcPct val="20000"/>
              </a:spcBef>
              <a:buFont typeface="Arial" pitchFamily="34" charset="0"/>
              <a:buChar char="•"/>
            </a:pPr>
            <a:r>
              <a:rPr lang="en-US" sz="1100" dirty="0" smtClean="0"/>
              <a:t> Agency and University researchers, biologists, data collectors and data managers</a:t>
            </a:r>
            <a:endParaRPr lang="en-US" sz="1100" dirty="0"/>
          </a:p>
        </p:txBody>
      </p:sp>
      <p:sp>
        <p:nvSpPr>
          <p:cNvPr id="5" name="Subtitle 2"/>
          <p:cNvSpPr txBox="1">
            <a:spLocks/>
          </p:cNvSpPr>
          <p:nvPr/>
        </p:nvSpPr>
        <p:spPr>
          <a:xfrm>
            <a:off x="6705600" y="1828800"/>
            <a:ext cx="2590800" cy="2057400"/>
          </a:xfrm>
          <a:prstGeom prst="rect">
            <a:avLst/>
          </a:prstGeom>
          <a:ln w="25400">
            <a:solidFill>
              <a:schemeClr val="accent3">
                <a:lumMod val="50000"/>
              </a:schemeClr>
            </a:solidFill>
          </a:ln>
        </p:spPr>
        <p:txBody>
          <a:bodyPr vert="horz" lIns="78373" tIns="39187" rIns="78373" bIns="39187" rtlCol="0">
            <a:noAutofit/>
          </a:bodyPr>
          <a:lstStyle/>
          <a:p>
            <a:pPr algn="ctr">
              <a:spcBef>
                <a:spcPct val="20000"/>
              </a:spcBef>
            </a:pPr>
            <a:r>
              <a:rPr lang="en-US" sz="1200" b="1" dirty="0" smtClean="0"/>
              <a:t>Participants</a:t>
            </a:r>
          </a:p>
          <a:p>
            <a:pPr>
              <a:spcBef>
                <a:spcPct val="20000"/>
              </a:spcBef>
            </a:pPr>
            <a:r>
              <a:rPr lang="en-US" sz="1100" i="1" dirty="0" smtClean="0"/>
              <a:t>Review Panel</a:t>
            </a:r>
            <a:r>
              <a:rPr lang="en-US" sz="1100" dirty="0" smtClean="0"/>
              <a:t>:</a:t>
            </a:r>
            <a:endParaRPr lang="en-US" sz="1100" dirty="0"/>
          </a:p>
          <a:p>
            <a:pPr marL="114300">
              <a:spcBef>
                <a:spcPct val="20000"/>
              </a:spcBef>
              <a:buFont typeface="Arial" pitchFamily="34" charset="0"/>
              <a:buChar char="•"/>
            </a:pPr>
            <a:r>
              <a:rPr lang="en-US" sz="1100" dirty="0" smtClean="0"/>
              <a:t> 3 reviewers appointed by the Center for Independent Experts (CIE)</a:t>
            </a:r>
          </a:p>
          <a:p>
            <a:pPr marL="114300">
              <a:spcBef>
                <a:spcPct val="20000"/>
              </a:spcBef>
              <a:buFont typeface="Arial" pitchFamily="34" charset="0"/>
              <a:buChar char="•"/>
            </a:pPr>
            <a:r>
              <a:rPr lang="en-US" sz="1100" dirty="0" smtClean="0"/>
              <a:t> 1 Council appointed Independent Reviewer</a:t>
            </a:r>
          </a:p>
          <a:p>
            <a:pPr marL="114300">
              <a:spcBef>
                <a:spcPct val="20000"/>
              </a:spcBef>
              <a:buFont typeface="Arial" pitchFamily="34" charset="0"/>
              <a:buChar char="•"/>
            </a:pPr>
            <a:r>
              <a:rPr lang="en-US" sz="1100" dirty="0" smtClean="0"/>
              <a:t> 3 SSC representatives</a:t>
            </a:r>
          </a:p>
          <a:p>
            <a:pPr>
              <a:spcBef>
                <a:spcPct val="20000"/>
              </a:spcBef>
            </a:pPr>
            <a:r>
              <a:rPr lang="en-US" sz="1100" i="1" dirty="0" smtClean="0"/>
              <a:t>Appointed Observers</a:t>
            </a:r>
            <a:r>
              <a:rPr lang="en-US" sz="1100" dirty="0" smtClean="0"/>
              <a:t>:</a:t>
            </a:r>
          </a:p>
          <a:p>
            <a:pPr marL="114300">
              <a:spcBef>
                <a:spcPct val="20000"/>
              </a:spcBef>
              <a:buFont typeface="Arial" pitchFamily="34" charset="0"/>
              <a:buChar char="•"/>
            </a:pPr>
            <a:r>
              <a:rPr lang="en-US" sz="1100" dirty="0" smtClean="0"/>
              <a:t> AP and Constituent representatives </a:t>
            </a:r>
          </a:p>
          <a:p>
            <a:pPr marL="114300">
              <a:spcBef>
                <a:spcPct val="20000"/>
              </a:spcBef>
              <a:buFont typeface="Arial" pitchFamily="34" charset="0"/>
              <a:buChar char="•"/>
            </a:pPr>
            <a:r>
              <a:rPr lang="en-US" sz="1100" dirty="0" smtClean="0"/>
              <a:t> Council members</a:t>
            </a:r>
          </a:p>
        </p:txBody>
      </p:sp>
      <p:sp>
        <p:nvSpPr>
          <p:cNvPr id="9" name="Subtitle 2"/>
          <p:cNvSpPr txBox="1">
            <a:spLocks/>
          </p:cNvSpPr>
          <p:nvPr/>
        </p:nvSpPr>
        <p:spPr>
          <a:xfrm>
            <a:off x="35560" y="1252220"/>
            <a:ext cx="3088640" cy="388620"/>
          </a:xfrm>
          <a:prstGeom prst="rect">
            <a:avLst/>
          </a:prstGeom>
          <a:ln>
            <a:noFill/>
          </a:ln>
        </p:spPr>
        <p:txBody>
          <a:bodyPr vert="horz" lIns="78373" tIns="39187" rIns="78373" bIns="39187" rtlCol="0">
            <a:noAutofit/>
          </a:bodyPr>
          <a:lstStyle/>
          <a:p>
            <a:pPr algn="ctr">
              <a:spcBef>
                <a:spcPct val="20000"/>
              </a:spcBef>
            </a:pPr>
            <a:r>
              <a:rPr lang="en-US" sz="2000" dirty="0" smtClean="0"/>
              <a:t>Data Workshop</a:t>
            </a:r>
            <a:endParaRPr lang="en-US" sz="2000" dirty="0"/>
          </a:p>
        </p:txBody>
      </p:sp>
      <p:sp>
        <p:nvSpPr>
          <p:cNvPr id="10" name="Subtitle 2"/>
          <p:cNvSpPr txBox="1">
            <a:spLocks/>
          </p:cNvSpPr>
          <p:nvPr/>
        </p:nvSpPr>
        <p:spPr>
          <a:xfrm>
            <a:off x="3200400" y="1295400"/>
            <a:ext cx="3200400" cy="388620"/>
          </a:xfrm>
          <a:prstGeom prst="rect">
            <a:avLst/>
          </a:prstGeom>
          <a:ln>
            <a:noFill/>
          </a:ln>
        </p:spPr>
        <p:txBody>
          <a:bodyPr vert="horz" lIns="78373" tIns="39187" rIns="78373" bIns="39187" rtlCol="0">
            <a:noAutofit/>
          </a:bodyPr>
          <a:lstStyle/>
          <a:p>
            <a:pPr algn="ctr">
              <a:spcBef>
                <a:spcPct val="20000"/>
              </a:spcBef>
            </a:pPr>
            <a:r>
              <a:rPr lang="en-US" sz="2000" dirty="0" smtClean="0"/>
              <a:t>Assessment Process</a:t>
            </a:r>
            <a:endParaRPr lang="en-US" sz="2000" dirty="0"/>
          </a:p>
        </p:txBody>
      </p:sp>
      <p:sp>
        <p:nvSpPr>
          <p:cNvPr id="11" name="Subtitle 2"/>
          <p:cNvSpPr txBox="1">
            <a:spLocks/>
          </p:cNvSpPr>
          <p:nvPr/>
        </p:nvSpPr>
        <p:spPr>
          <a:xfrm>
            <a:off x="6553200" y="1295400"/>
            <a:ext cx="2844800" cy="424180"/>
          </a:xfrm>
          <a:prstGeom prst="rect">
            <a:avLst/>
          </a:prstGeom>
          <a:ln>
            <a:noFill/>
          </a:ln>
        </p:spPr>
        <p:txBody>
          <a:bodyPr vert="horz" lIns="78373" tIns="39187" rIns="78373" bIns="39187" rtlCol="0">
            <a:noAutofit/>
          </a:bodyPr>
          <a:lstStyle/>
          <a:p>
            <a:pPr algn="ctr">
              <a:spcBef>
                <a:spcPct val="20000"/>
              </a:spcBef>
            </a:pPr>
            <a:r>
              <a:rPr lang="en-US" sz="2000" dirty="0" smtClean="0"/>
              <a:t>Review Workshop</a:t>
            </a:r>
            <a:endParaRPr lang="en-US" sz="2000" dirty="0"/>
          </a:p>
        </p:txBody>
      </p:sp>
      <p:sp>
        <p:nvSpPr>
          <p:cNvPr id="22" name="Subtitle 2"/>
          <p:cNvSpPr txBox="1">
            <a:spLocks/>
          </p:cNvSpPr>
          <p:nvPr/>
        </p:nvSpPr>
        <p:spPr>
          <a:xfrm>
            <a:off x="228600" y="6400800"/>
            <a:ext cx="2514600" cy="1219200"/>
          </a:xfrm>
          <a:prstGeom prst="rect">
            <a:avLst/>
          </a:prstGeom>
          <a:ln w="25400">
            <a:solidFill>
              <a:schemeClr val="accent3">
                <a:lumMod val="50000"/>
              </a:schemeClr>
            </a:solidFill>
          </a:ln>
        </p:spPr>
        <p:txBody>
          <a:bodyPr vert="horz" lIns="78373" tIns="39187" rIns="78373" bIns="39187" rtlCol="0">
            <a:normAutofit/>
          </a:bodyPr>
          <a:lstStyle/>
          <a:p>
            <a:pPr algn="ctr">
              <a:spcBef>
                <a:spcPct val="20000"/>
              </a:spcBef>
            </a:pPr>
            <a:r>
              <a:rPr lang="en-US" sz="1200" b="1" dirty="0" smtClean="0"/>
              <a:t>Workshop Output</a:t>
            </a:r>
          </a:p>
          <a:p>
            <a:pPr>
              <a:spcBef>
                <a:spcPct val="20000"/>
              </a:spcBef>
              <a:buFont typeface="Arial" pitchFamily="34" charset="0"/>
              <a:buChar char="•"/>
            </a:pPr>
            <a:r>
              <a:rPr lang="en-US" sz="1200" dirty="0" smtClean="0"/>
              <a:t> Recommendations for input datasets and population parameters.</a:t>
            </a:r>
          </a:p>
          <a:p>
            <a:pPr>
              <a:spcBef>
                <a:spcPct val="20000"/>
              </a:spcBef>
              <a:buFont typeface="Arial" pitchFamily="34" charset="0"/>
              <a:buChar char="•"/>
            </a:pPr>
            <a:r>
              <a:rPr lang="en-US" sz="1200" dirty="0" smtClean="0"/>
              <a:t> Tables and Figures summarizing data and trends.</a:t>
            </a:r>
            <a:endParaRPr lang="en-US" sz="1100" dirty="0"/>
          </a:p>
        </p:txBody>
      </p:sp>
      <p:sp>
        <p:nvSpPr>
          <p:cNvPr id="23" name="Subtitle 2"/>
          <p:cNvSpPr txBox="1">
            <a:spLocks/>
          </p:cNvSpPr>
          <p:nvPr/>
        </p:nvSpPr>
        <p:spPr>
          <a:xfrm>
            <a:off x="3505200" y="6172200"/>
            <a:ext cx="2590800" cy="1465811"/>
          </a:xfrm>
          <a:prstGeom prst="rect">
            <a:avLst/>
          </a:prstGeom>
          <a:ln w="25400">
            <a:solidFill>
              <a:schemeClr val="accent3">
                <a:lumMod val="50000"/>
              </a:schemeClr>
            </a:solidFill>
          </a:ln>
        </p:spPr>
        <p:txBody>
          <a:bodyPr vert="horz" lIns="78373" tIns="39187" rIns="78373" bIns="39187" rtlCol="0">
            <a:normAutofit/>
          </a:bodyPr>
          <a:lstStyle/>
          <a:p>
            <a:pPr algn="ctr">
              <a:spcBef>
                <a:spcPct val="20000"/>
              </a:spcBef>
            </a:pPr>
            <a:r>
              <a:rPr lang="en-US" sz="1200" b="1" dirty="0" smtClean="0"/>
              <a:t>Workshop Output</a:t>
            </a:r>
          </a:p>
          <a:p>
            <a:pPr>
              <a:spcBef>
                <a:spcPct val="20000"/>
              </a:spcBef>
            </a:pPr>
            <a:r>
              <a:rPr lang="en-US" sz="1200" dirty="0" smtClean="0"/>
              <a:t>A complete stock assessment model with estimates of biomass, abundance, exploitation, and management reference point values.   Models also attempt to capture the uncertainty in the output estimates.</a:t>
            </a:r>
            <a:endParaRPr lang="en-US" sz="1200" dirty="0"/>
          </a:p>
          <a:p>
            <a:pPr algn="ctr">
              <a:spcBef>
                <a:spcPct val="20000"/>
              </a:spcBef>
              <a:buFontTx/>
              <a:buChar char="-"/>
            </a:pPr>
            <a:endParaRPr lang="en-US" sz="1100" dirty="0"/>
          </a:p>
        </p:txBody>
      </p:sp>
      <p:sp>
        <p:nvSpPr>
          <p:cNvPr id="24" name="Subtitle 2"/>
          <p:cNvSpPr txBox="1">
            <a:spLocks/>
          </p:cNvSpPr>
          <p:nvPr/>
        </p:nvSpPr>
        <p:spPr>
          <a:xfrm>
            <a:off x="6705600" y="6535189"/>
            <a:ext cx="2590800" cy="1084811"/>
          </a:xfrm>
          <a:prstGeom prst="rect">
            <a:avLst/>
          </a:prstGeom>
          <a:ln w="25400">
            <a:solidFill>
              <a:schemeClr val="accent3">
                <a:lumMod val="50000"/>
              </a:schemeClr>
            </a:solidFill>
          </a:ln>
        </p:spPr>
        <p:txBody>
          <a:bodyPr vert="horz" lIns="78373" tIns="39187" rIns="78373" bIns="39187" rtlCol="0">
            <a:normAutofit/>
          </a:bodyPr>
          <a:lstStyle/>
          <a:p>
            <a:pPr algn="ctr">
              <a:spcBef>
                <a:spcPct val="20000"/>
              </a:spcBef>
            </a:pPr>
            <a:r>
              <a:rPr lang="en-US" sz="1200" b="1" dirty="0" smtClean="0"/>
              <a:t>Workshop Output</a:t>
            </a:r>
          </a:p>
          <a:p>
            <a:pPr>
              <a:spcBef>
                <a:spcPct val="20000"/>
              </a:spcBef>
            </a:pPr>
            <a:r>
              <a:rPr lang="en-US" sz="1200" dirty="0" smtClean="0"/>
              <a:t>Review panel summary report  that documents the review panel’s discussion and critique of the assessment.  </a:t>
            </a:r>
            <a:endParaRPr lang="en-US" sz="1200" dirty="0"/>
          </a:p>
        </p:txBody>
      </p:sp>
      <p:sp>
        <p:nvSpPr>
          <p:cNvPr id="41" name="Down Arrow 40"/>
          <p:cNvSpPr/>
          <p:nvPr/>
        </p:nvSpPr>
        <p:spPr>
          <a:xfrm>
            <a:off x="1219200" y="6019800"/>
            <a:ext cx="480060" cy="3454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a:p>
        </p:txBody>
      </p:sp>
      <p:sp>
        <p:nvSpPr>
          <p:cNvPr id="42" name="Down Arrow 41"/>
          <p:cNvSpPr/>
          <p:nvPr/>
        </p:nvSpPr>
        <p:spPr>
          <a:xfrm>
            <a:off x="4549140" y="5638800"/>
            <a:ext cx="480060" cy="4978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a:p>
        </p:txBody>
      </p:sp>
      <p:sp>
        <p:nvSpPr>
          <p:cNvPr id="43" name="Down Arrow 42"/>
          <p:cNvSpPr/>
          <p:nvPr/>
        </p:nvSpPr>
        <p:spPr>
          <a:xfrm>
            <a:off x="7772400" y="6172200"/>
            <a:ext cx="464947" cy="31242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a:p>
        </p:txBody>
      </p:sp>
      <p:cxnSp>
        <p:nvCxnSpPr>
          <p:cNvPr id="45" name="Straight Connector 44"/>
          <p:cNvCxnSpPr/>
          <p:nvPr/>
        </p:nvCxnSpPr>
        <p:spPr>
          <a:xfrm>
            <a:off x="2743200" y="6822440"/>
            <a:ext cx="3048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862102" y="5659120"/>
            <a:ext cx="232664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009900" y="4495800"/>
            <a:ext cx="495300" cy="851"/>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Subtitle 2"/>
          <p:cNvSpPr txBox="1">
            <a:spLocks/>
          </p:cNvSpPr>
          <p:nvPr/>
        </p:nvSpPr>
        <p:spPr>
          <a:xfrm>
            <a:off x="9743440" y="172720"/>
            <a:ext cx="2844800" cy="820420"/>
          </a:xfrm>
          <a:prstGeom prst="rect">
            <a:avLst/>
          </a:prstGeom>
          <a:ln>
            <a:noFill/>
          </a:ln>
        </p:spPr>
        <p:txBody>
          <a:bodyPr vert="horz" lIns="78373" tIns="39187" rIns="78373" bIns="39187" rtlCol="0">
            <a:noAutofit/>
          </a:bodyPr>
          <a:lstStyle/>
          <a:p>
            <a:pPr algn="ctr">
              <a:spcBef>
                <a:spcPct val="20000"/>
              </a:spcBef>
            </a:pPr>
            <a:r>
              <a:rPr lang="en-US" sz="3800" dirty="0" smtClean="0"/>
              <a:t>Management</a:t>
            </a:r>
            <a:endParaRPr lang="en-US" sz="3800" dirty="0"/>
          </a:p>
        </p:txBody>
      </p:sp>
      <p:sp>
        <p:nvSpPr>
          <p:cNvPr id="65" name="Down Arrow 64"/>
          <p:cNvSpPr/>
          <p:nvPr/>
        </p:nvSpPr>
        <p:spPr>
          <a:xfrm>
            <a:off x="10972800" y="3352800"/>
            <a:ext cx="391160" cy="47498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a:p>
        </p:txBody>
      </p:sp>
      <p:cxnSp>
        <p:nvCxnSpPr>
          <p:cNvPr id="68" name="Straight Connector 67"/>
          <p:cNvCxnSpPr/>
          <p:nvPr/>
        </p:nvCxnSpPr>
        <p:spPr>
          <a:xfrm>
            <a:off x="6096000" y="6951980"/>
            <a:ext cx="24384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5400000">
            <a:off x="5131788" y="5761990"/>
            <a:ext cx="237998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6309360" y="4572000"/>
            <a:ext cx="396240" cy="87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9296400" y="2626360"/>
            <a:ext cx="609600" cy="4384040"/>
            <a:chOff x="9296400" y="2438400"/>
            <a:chExt cx="609600" cy="4384040"/>
          </a:xfrm>
        </p:grpSpPr>
        <p:cxnSp>
          <p:nvCxnSpPr>
            <p:cNvPr id="72" name="Straight Connector 71"/>
            <p:cNvCxnSpPr/>
            <p:nvPr/>
          </p:nvCxnSpPr>
          <p:spPr>
            <a:xfrm>
              <a:off x="9296400" y="6822440"/>
              <a:ext cx="24384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7330158" y="4630420"/>
              <a:ext cx="438404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9509760" y="2438400"/>
              <a:ext cx="396240" cy="1603"/>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76" name="Subtitle 2"/>
          <p:cNvSpPr txBox="1">
            <a:spLocks/>
          </p:cNvSpPr>
          <p:nvPr/>
        </p:nvSpPr>
        <p:spPr>
          <a:xfrm>
            <a:off x="9982200" y="5943600"/>
            <a:ext cx="2463800" cy="1600200"/>
          </a:xfrm>
          <a:prstGeom prst="rect">
            <a:avLst/>
          </a:prstGeom>
          <a:ln w="38100">
            <a:solidFill>
              <a:schemeClr val="accent5">
                <a:lumMod val="50000"/>
              </a:schemeClr>
            </a:solidFill>
          </a:ln>
        </p:spPr>
        <p:txBody>
          <a:bodyPr vert="horz" lIns="78373" tIns="39187" rIns="78373" bIns="39187" rtlCol="0">
            <a:normAutofit lnSpcReduction="10000"/>
          </a:bodyPr>
          <a:lstStyle/>
          <a:p>
            <a:pPr algn="ctr">
              <a:spcBef>
                <a:spcPct val="20000"/>
              </a:spcBef>
            </a:pPr>
            <a:r>
              <a:rPr lang="en-US" sz="1200" b="1" dirty="0" smtClean="0"/>
              <a:t>Secretary of Commerce (NOAA)</a:t>
            </a:r>
          </a:p>
          <a:p>
            <a:pPr algn="ctr">
              <a:spcBef>
                <a:spcPct val="20000"/>
              </a:spcBef>
            </a:pPr>
            <a:endParaRPr lang="en-US" sz="400" b="1" dirty="0" smtClean="0"/>
          </a:p>
          <a:p>
            <a:pPr>
              <a:spcBef>
                <a:spcPct val="20000"/>
              </a:spcBef>
              <a:buFont typeface="Arial" pitchFamily="34" charset="0"/>
              <a:buChar char="•"/>
            </a:pPr>
            <a:r>
              <a:rPr lang="en-US" sz="1200" dirty="0" smtClean="0"/>
              <a:t>Implements regulations based on recommendations in Council Fishery Management Plans (FMP).</a:t>
            </a:r>
          </a:p>
          <a:p>
            <a:pPr>
              <a:spcBef>
                <a:spcPct val="20000"/>
              </a:spcBef>
              <a:buFont typeface="Arial" pitchFamily="34" charset="0"/>
              <a:buChar char="•"/>
            </a:pPr>
            <a:r>
              <a:rPr lang="en-US" sz="1200" dirty="0" smtClean="0"/>
              <a:t>Considers the record built through SEDAR, the SSC, and the Council when determining appropriate actions and Best Available Science.</a:t>
            </a:r>
            <a:endParaRPr lang="en-US" sz="1200" dirty="0"/>
          </a:p>
        </p:txBody>
      </p:sp>
      <p:sp>
        <p:nvSpPr>
          <p:cNvPr id="77" name="Down Arrow 76"/>
          <p:cNvSpPr/>
          <p:nvPr/>
        </p:nvSpPr>
        <p:spPr>
          <a:xfrm>
            <a:off x="10988040" y="5257800"/>
            <a:ext cx="426720" cy="51816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a:p>
        </p:txBody>
      </p:sp>
      <p:sp>
        <p:nvSpPr>
          <p:cNvPr id="40" name="Subtitle 2"/>
          <p:cNvSpPr txBox="1">
            <a:spLocks/>
          </p:cNvSpPr>
          <p:nvPr/>
        </p:nvSpPr>
        <p:spPr>
          <a:xfrm>
            <a:off x="228600" y="3810000"/>
            <a:ext cx="2514600" cy="2209800"/>
          </a:xfrm>
          <a:prstGeom prst="rect">
            <a:avLst/>
          </a:prstGeom>
          <a:ln w="25400">
            <a:solidFill>
              <a:schemeClr val="accent3">
                <a:lumMod val="50000"/>
              </a:schemeClr>
            </a:solidFill>
          </a:ln>
        </p:spPr>
        <p:txBody>
          <a:bodyPr vert="horz" lIns="78373" tIns="39187" rIns="78373" bIns="39187" rtlCol="0">
            <a:normAutofit fontScale="92500"/>
          </a:bodyPr>
          <a:lstStyle/>
          <a:p>
            <a:pPr algn="ctr">
              <a:spcBef>
                <a:spcPct val="20000"/>
              </a:spcBef>
            </a:pPr>
            <a:r>
              <a:rPr lang="en-US" sz="1300" b="1" dirty="0" smtClean="0"/>
              <a:t>Objective</a:t>
            </a:r>
            <a:endParaRPr lang="en-US" sz="1300" dirty="0" smtClean="0"/>
          </a:p>
          <a:p>
            <a:pPr>
              <a:spcBef>
                <a:spcPct val="20000"/>
              </a:spcBef>
            </a:pPr>
            <a:r>
              <a:rPr lang="en-US" sz="1200" dirty="0" smtClean="0"/>
              <a:t>Summarize and evaluate data sources and recommend data for inclusion in population modeling.</a:t>
            </a:r>
          </a:p>
          <a:p>
            <a:pPr algn="ctr">
              <a:spcBef>
                <a:spcPct val="20000"/>
              </a:spcBef>
            </a:pPr>
            <a:endParaRPr lang="en-US" sz="400" b="1" dirty="0" smtClean="0"/>
          </a:p>
          <a:p>
            <a:pPr algn="ctr">
              <a:spcBef>
                <a:spcPct val="20000"/>
              </a:spcBef>
            </a:pPr>
            <a:r>
              <a:rPr lang="en-US" sz="1300" b="1" dirty="0" smtClean="0"/>
              <a:t>Approach</a:t>
            </a:r>
            <a:endParaRPr lang="en-US" sz="1300" dirty="0" smtClean="0"/>
          </a:p>
          <a:p>
            <a:pPr>
              <a:spcBef>
                <a:spcPct val="20000"/>
              </a:spcBef>
            </a:pPr>
            <a:r>
              <a:rPr lang="en-US" sz="1200" dirty="0" smtClean="0"/>
              <a:t>Participants break into work groups to discuss data sources, collection methods, reliability, and applicability of data for population modeling.   Then all workshop participants reconvene to develop formal recommendations for data inputs</a:t>
            </a:r>
            <a:r>
              <a:rPr lang="en-US" sz="1300" dirty="0" smtClean="0"/>
              <a:t>.</a:t>
            </a:r>
            <a:r>
              <a:rPr lang="en-US" sz="1200" dirty="0" smtClean="0"/>
              <a:t>  </a:t>
            </a:r>
            <a:endParaRPr lang="en-US" sz="1300" dirty="0" smtClean="0"/>
          </a:p>
          <a:p>
            <a:pPr>
              <a:spcBef>
                <a:spcPct val="20000"/>
              </a:spcBef>
            </a:pPr>
            <a:endParaRPr lang="en-US" sz="1300" dirty="0" smtClean="0"/>
          </a:p>
        </p:txBody>
      </p:sp>
      <p:sp>
        <p:nvSpPr>
          <p:cNvPr id="46" name="Subtitle 2"/>
          <p:cNvSpPr txBox="1">
            <a:spLocks/>
          </p:cNvSpPr>
          <p:nvPr/>
        </p:nvSpPr>
        <p:spPr>
          <a:xfrm>
            <a:off x="3505200" y="3530600"/>
            <a:ext cx="2590800" cy="2108200"/>
          </a:xfrm>
          <a:prstGeom prst="rect">
            <a:avLst/>
          </a:prstGeom>
          <a:ln w="25400">
            <a:solidFill>
              <a:schemeClr val="accent3">
                <a:lumMod val="50000"/>
              </a:schemeClr>
            </a:solidFill>
          </a:ln>
        </p:spPr>
        <p:txBody>
          <a:bodyPr vert="horz" lIns="78373" tIns="39187" rIns="78373" bIns="39187" rtlCol="0">
            <a:normAutofit/>
          </a:bodyPr>
          <a:lstStyle/>
          <a:p>
            <a:pPr algn="ctr">
              <a:spcBef>
                <a:spcPct val="20000"/>
              </a:spcBef>
            </a:pPr>
            <a:r>
              <a:rPr lang="en-US" sz="1200" b="1" dirty="0" smtClean="0"/>
              <a:t>Objective</a:t>
            </a:r>
          </a:p>
          <a:p>
            <a:pPr>
              <a:spcBef>
                <a:spcPct val="20000"/>
              </a:spcBef>
            </a:pPr>
            <a:r>
              <a:rPr lang="en-US" sz="1100" dirty="0" smtClean="0"/>
              <a:t>Develop population models to estimate vital rates, stock status, and reference points, and evaluate uncertainties in estimated parameters.</a:t>
            </a:r>
          </a:p>
          <a:p>
            <a:pPr algn="ctr">
              <a:spcBef>
                <a:spcPct val="20000"/>
              </a:spcBef>
            </a:pPr>
            <a:endParaRPr lang="en-US" sz="400" b="1" dirty="0" smtClean="0"/>
          </a:p>
          <a:p>
            <a:pPr algn="ctr">
              <a:spcBef>
                <a:spcPct val="20000"/>
              </a:spcBef>
            </a:pPr>
            <a:r>
              <a:rPr lang="en-US" sz="1300" b="1" dirty="0" smtClean="0"/>
              <a:t>Approach</a:t>
            </a:r>
            <a:endParaRPr lang="en-US" sz="1300" dirty="0" smtClean="0"/>
          </a:p>
          <a:p>
            <a:pPr>
              <a:spcBef>
                <a:spcPct val="20000"/>
              </a:spcBef>
            </a:pPr>
            <a:r>
              <a:rPr lang="en-US" sz="1100" dirty="0" smtClean="0"/>
              <a:t>Conducted through a series of webinars, during which panelists discuss, evaluate, and refine models </a:t>
            </a:r>
            <a:r>
              <a:rPr lang="en-US" sz="1100" i="1" dirty="0" smtClean="0"/>
              <a:t>prepared</a:t>
            </a:r>
            <a:r>
              <a:rPr lang="en-US" sz="1100" dirty="0" smtClean="0"/>
              <a:t> by analytical teams.</a:t>
            </a:r>
          </a:p>
        </p:txBody>
      </p:sp>
      <p:sp>
        <p:nvSpPr>
          <p:cNvPr id="48" name="Subtitle 2"/>
          <p:cNvSpPr txBox="1">
            <a:spLocks/>
          </p:cNvSpPr>
          <p:nvPr/>
        </p:nvSpPr>
        <p:spPr>
          <a:xfrm>
            <a:off x="6705600" y="4038600"/>
            <a:ext cx="2590800" cy="2133600"/>
          </a:xfrm>
          <a:prstGeom prst="rect">
            <a:avLst/>
          </a:prstGeom>
          <a:ln w="25400">
            <a:solidFill>
              <a:schemeClr val="accent3">
                <a:lumMod val="50000"/>
              </a:schemeClr>
            </a:solidFill>
          </a:ln>
        </p:spPr>
        <p:txBody>
          <a:bodyPr vert="horz" lIns="78373" tIns="39187" rIns="78373" bIns="39187" rtlCol="0">
            <a:normAutofit/>
          </a:bodyPr>
          <a:lstStyle/>
          <a:p>
            <a:pPr algn="ctr">
              <a:spcBef>
                <a:spcPct val="20000"/>
              </a:spcBef>
            </a:pPr>
            <a:r>
              <a:rPr lang="en-US" sz="1200" b="1" dirty="0" smtClean="0"/>
              <a:t>Objective</a:t>
            </a:r>
          </a:p>
          <a:p>
            <a:pPr>
              <a:spcBef>
                <a:spcPct val="20000"/>
              </a:spcBef>
            </a:pPr>
            <a:r>
              <a:rPr lang="en-US" sz="1100" dirty="0" smtClean="0"/>
              <a:t>Provide a fully independent peer review of the data and assessment.</a:t>
            </a:r>
          </a:p>
          <a:p>
            <a:pPr>
              <a:spcBef>
                <a:spcPct val="20000"/>
              </a:spcBef>
            </a:pPr>
            <a:endParaRPr lang="en-US" sz="400" dirty="0" smtClean="0"/>
          </a:p>
          <a:p>
            <a:pPr algn="ctr">
              <a:spcBef>
                <a:spcPct val="20000"/>
              </a:spcBef>
            </a:pPr>
            <a:r>
              <a:rPr lang="en-US" sz="1200" b="1" dirty="0" smtClean="0"/>
              <a:t>Approach</a:t>
            </a:r>
            <a:endParaRPr lang="en-US" sz="1200" dirty="0" smtClean="0"/>
          </a:p>
          <a:p>
            <a:pPr>
              <a:spcBef>
                <a:spcPct val="20000"/>
              </a:spcBef>
            </a:pPr>
            <a:r>
              <a:rPr lang="en-US" sz="1100" dirty="0" smtClean="0"/>
              <a:t>The Review Pan receives presentations on the assessment model(s) and results.  The Review Panel recommends model configurations and results based on sound science and may accept, partially accept, or reject the assessment .</a:t>
            </a:r>
          </a:p>
        </p:txBody>
      </p:sp>
      <p:sp>
        <p:nvSpPr>
          <p:cNvPr id="44" name="Rectangle 43"/>
          <p:cNvSpPr/>
          <p:nvPr/>
        </p:nvSpPr>
        <p:spPr>
          <a:xfrm>
            <a:off x="0" y="0"/>
            <a:ext cx="9601200" cy="1219200"/>
          </a:xfrm>
          <a:prstGeom prst="rect">
            <a:avLst/>
          </a:prstGeom>
          <a:noFill/>
          <a:ln w="952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9601200" y="0"/>
            <a:ext cx="3200400" cy="1219200"/>
          </a:xfrm>
          <a:prstGeom prst="rect">
            <a:avLst/>
          </a:prstGeom>
          <a:noFill/>
          <a:ln w="952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Subtitle 2"/>
          <p:cNvSpPr txBox="1">
            <a:spLocks/>
          </p:cNvSpPr>
          <p:nvPr/>
        </p:nvSpPr>
        <p:spPr>
          <a:xfrm>
            <a:off x="9921240" y="1813560"/>
            <a:ext cx="2453640" cy="1539240"/>
          </a:xfrm>
          <a:prstGeom prst="rect">
            <a:avLst/>
          </a:prstGeom>
          <a:ln w="38100">
            <a:solidFill>
              <a:schemeClr val="accent5">
                <a:lumMod val="50000"/>
              </a:schemeClr>
            </a:solidFill>
          </a:ln>
        </p:spPr>
        <p:txBody>
          <a:bodyPr vert="horz" lIns="78373" tIns="39187" rIns="78373" bIns="39187" rtlCol="0">
            <a:normAutofit fontScale="92500"/>
          </a:bodyPr>
          <a:lstStyle/>
          <a:p>
            <a:pPr algn="ctr">
              <a:spcBef>
                <a:spcPct val="20000"/>
              </a:spcBef>
            </a:pPr>
            <a:r>
              <a:rPr lang="en-US" sz="1200" b="1" dirty="0" smtClean="0"/>
              <a:t>Science and Statistical Committee (SSC)</a:t>
            </a:r>
          </a:p>
          <a:p>
            <a:pPr algn="ctr">
              <a:spcBef>
                <a:spcPct val="20000"/>
              </a:spcBef>
            </a:pPr>
            <a:endParaRPr lang="en-US" sz="400" b="1" dirty="0" smtClean="0"/>
          </a:p>
          <a:p>
            <a:pPr>
              <a:spcBef>
                <a:spcPct val="20000"/>
              </a:spcBef>
            </a:pPr>
            <a:r>
              <a:rPr lang="en-US" sz="1200" dirty="0" smtClean="0"/>
              <a:t>The SSC uses the reviewed assessment model to provide Acceptable Biological Catch (ABC) recommendations to the Council.  ABC recommendations are based on established ‘Control Rules’ that  consider uncertainty in assessment estimates.</a:t>
            </a:r>
            <a:endParaRPr lang="en-US" sz="1200" dirty="0"/>
          </a:p>
          <a:p>
            <a:pPr algn="ctr">
              <a:spcBef>
                <a:spcPct val="20000"/>
              </a:spcBef>
              <a:buFontTx/>
              <a:buChar char="-"/>
            </a:pPr>
            <a:endParaRPr lang="en-US" sz="1100" dirty="0"/>
          </a:p>
        </p:txBody>
      </p:sp>
      <p:sp>
        <p:nvSpPr>
          <p:cNvPr id="64" name="Subtitle 2"/>
          <p:cNvSpPr txBox="1">
            <a:spLocks/>
          </p:cNvSpPr>
          <p:nvPr/>
        </p:nvSpPr>
        <p:spPr>
          <a:xfrm>
            <a:off x="9921240" y="3962401"/>
            <a:ext cx="2516858" cy="1295399"/>
          </a:xfrm>
          <a:prstGeom prst="rect">
            <a:avLst/>
          </a:prstGeom>
          <a:ln w="38100">
            <a:solidFill>
              <a:schemeClr val="accent5">
                <a:lumMod val="50000"/>
              </a:schemeClr>
            </a:solidFill>
          </a:ln>
        </p:spPr>
        <p:txBody>
          <a:bodyPr vert="horz" lIns="78373" tIns="39187" rIns="78373" bIns="39187" rtlCol="0">
            <a:normAutofit/>
          </a:bodyPr>
          <a:lstStyle/>
          <a:p>
            <a:pPr algn="ctr">
              <a:spcBef>
                <a:spcPct val="20000"/>
              </a:spcBef>
            </a:pPr>
            <a:r>
              <a:rPr lang="en-US" sz="1200" b="1" dirty="0" smtClean="0"/>
              <a:t>Fishery Management Council</a:t>
            </a:r>
          </a:p>
          <a:p>
            <a:pPr algn="ctr">
              <a:spcBef>
                <a:spcPct val="20000"/>
              </a:spcBef>
            </a:pPr>
            <a:endParaRPr lang="en-US" sz="400" b="1" dirty="0" smtClean="0"/>
          </a:p>
          <a:p>
            <a:pPr>
              <a:spcBef>
                <a:spcPct val="20000"/>
              </a:spcBef>
              <a:buFont typeface="Arial" pitchFamily="34" charset="0"/>
              <a:buChar char="•"/>
            </a:pPr>
            <a:r>
              <a:rPr lang="en-US" sz="1100" dirty="0" smtClean="0"/>
              <a:t>Reviews ABC recommendations of the SSC and sets the Annual Catch Limit (ACL)</a:t>
            </a:r>
          </a:p>
          <a:p>
            <a:pPr>
              <a:spcBef>
                <a:spcPct val="20000"/>
              </a:spcBef>
            </a:pPr>
            <a:endParaRPr lang="en-US" sz="400" dirty="0" smtClean="0"/>
          </a:p>
          <a:p>
            <a:pPr>
              <a:spcBef>
                <a:spcPct val="20000"/>
              </a:spcBef>
              <a:buFont typeface="Arial" pitchFamily="34" charset="0"/>
              <a:buChar char="•"/>
            </a:pPr>
            <a:r>
              <a:rPr lang="en-US" sz="1100" dirty="0" smtClean="0"/>
              <a:t>May modify management in response to stock status and trends</a:t>
            </a:r>
            <a:endParaRPr lang="en-US" sz="1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0"/>
            <a:ext cx="3200400" cy="7772400"/>
          </a:xfrm>
          <a:solidFill>
            <a:schemeClr val="accent3">
              <a:lumMod val="50000"/>
              <a:alpha val="15000"/>
            </a:schemeClr>
          </a:solidFill>
          <a:ln>
            <a:noFill/>
          </a:ln>
        </p:spPr>
        <p:txBody>
          <a:bodyPr>
            <a:noAutofit/>
          </a:bodyPr>
          <a:lstStyle/>
          <a:p>
            <a:pPr algn="ctr">
              <a:buNone/>
            </a:pPr>
            <a:r>
              <a:rPr lang="en-US" sz="2000" b="1" dirty="0" smtClean="0"/>
              <a:t>Where do data come from?</a:t>
            </a:r>
          </a:p>
          <a:p>
            <a:pPr>
              <a:buNone/>
            </a:pPr>
            <a:endParaRPr lang="en-US" sz="400" i="1" dirty="0" smtClean="0"/>
          </a:p>
          <a:p>
            <a:pPr marL="293688" indent="-7938">
              <a:buNone/>
            </a:pPr>
            <a:r>
              <a:rPr lang="en-US" sz="1200" i="1" dirty="0" smtClean="0"/>
              <a:t>The data workshop gathers data from many sources and reviews the quality and appropriateness of that data for use in stock assessment models.  But where does the data come from?  There are two types of data and both are important for stock assessments:</a:t>
            </a:r>
          </a:p>
          <a:p>
            <a:pPr marL="293688" indent="-7938">
              <a:buNone/>
            </a:pPr>
            <a:endParaRPr lang="en-US" sz="900" i="1" dirty="0" smtClean="0"/>
          </a:p>
          <a:p>
            <a:r>
              <a:rPr lang="en-US" sz="1400" b="1" dirty="0" smtClean="0"/>
              <a:t>Fishery Dependent Data</a:t>
            </a:r>
          </a:p>
          <a:p>
            <a:pPr marL="400050" lvl="1" indent="-17463">
              <a:buNone/>
            </a:pPr>
            <a:r>
              <a:rPr lang="en-US" sz="1200" dirty="0" smtClean="0"/>
              <a:t>This is data that comes from the commercial and recreational fishing sectors.  If you fish in either sector, you may be providing data.</a:t>
            </a:r>
          </a:p>
          <a:p>
            <a:pPr lvl="1">
              <a:buNone/>
            </a:pPr>
            <a:r>
              <a:rPr lang="en-US" sz="1200" dirty="0" smtClean="0"/>
              <a:t>-Recreational Data:  Marine Recreational Information Program (MRIP) </a:t>
            </a:r>
          </a:p>
          <a:p>
            <a:pPr lvl="1">
              <a:buNone/>
            </a:pPr>
            <a:r>
              <a:rPr lang="en-US" sz="1200" dirty="0" smtClean="0"/>
              <a:t>-Commercial Data: Logbook programs, dealer reports required by State and Federal governments</a:t>
            </a:r>
          </a:p>
          <a:p>
            <a:pPr lvl="1">
              <a:buNone/>
            </a:pPr>
            <a:endParaRPr lang="en-US" sz="400" dirty="0" smtClean="0"/>
          </a:p>
          <a:p>
            <a:r>
              <a:rPr lang="en-US" sz="1400" b="1" dirty="0" smtClean="0"/>
              <a:t>Fishery Independent Data</a:t>
            </a:r>
          </a:p>
          <a:p>
            <a:pPr marL="293688" indent="-7938">
              <a:buNone/>
            </a:pPr>
            <a:r>
              <a:rPr lang="en-US" sz="1200" dirty="0" smtClean="0"/>
              <a:t>This is data that is collected independent of fisheries.  </a:t>
            </a:r>
          </a:p>
          <a:p>
            <a:pPr>
              <a:buNone/>
            </a:pPr>
            <a:r>
              <a:rPr lang="en-US" sz="1200" dirty="0" smtClean="0"/>
              <a:t>	-State or Federally run sampling programs such as MARMAP or SEAMAP</a:t>
            </a:r>
          </a:p>
          <a:p>
            <a:pPr>
              <a:buNone/>
            </a:pPr>
            <a:r>
              <a:rPr lang="en-US" sz="1200" dirty="0" smtClean="0"/>
              <a:t>	-Academic research projects </a:t>
            </a:r>
          </a:p>
        </p:txBody>
      </p:sp>
      <p:sp>
        <p:nvSpPr>
          <p:cNvPr id="4" name="TextBox 3"/>
          <p:cNvSpPr txBox="1"/>
          <p:nvPr/>
        </p:nvSpPr>
        <p:spPr>
          <a:xfrm>
            <a:off x="6553200" y="381000"/>
            <a:ext cx="2895600" cy="7391400"/>
          </a:xfrm>
          <a:prstGeom prst="rect">
            <a:avLst/>
          </a:prstGeom>
          <a:noFill/>
          <a:ln>
            <a:noFill/>
          </a:ln>
        </p:spPr>
        <p:txBody>
          <a:bodyPr wrap="square" rtlCol="0">
            <a:normAutofit fontScale="85000" lnSpcReduction="20000"/>
          </a:bodyPr>
          <a:lstStyle/>
          <a:p>
            <a:r>
              <a:rPr lang="en-US" sz="2400" b="1" dirty="0" smtClean="0"/>
              <a:t>Definitions:</a:t>
            </a:r>
          </a:p>
          <a:p>
            <a:endParaRPr lang="en-US" sz="400" dirty="0" smtClean="0"/>
          </a:p>
          <a:p>
            <a:endParaRPr lang="en-US" sz="800" dirty="0" smtClean="0"/>
          </a:p>
          <a:p>
            <a:r>
              <a:rPr lang="en-US" b="1" dirty="0" smtClean="0"/>
              <a:t>Stock assessment models</a:t>
            </a:r>
          </a:p>
          <a:p>
            <a:pPr indent="342900"/>
            <a:r>
              <a:rPr lang="en-US" dirty="0" smtClean="0"/>
              <a:t>Models can provide estimates of fish abundance and estimates of harvest levels that will provide the most sustainable yield.  These estimates can be used by fishery managers to fishery regulations.</a:t>
            </a:r>
          </a:p>
          <a:p>
            <a:pPr indent="342900"/>
            <a:endParaRPr lang="en-US" sz="400" dirty="0" smtClean="0"/>
          </a:p>
          <a:p>
            <a:endParaRPr lang="en-US" sz="800" dirty="0" smtClean="0"/>
          </a:p>
          <a:p>
            <a:r>
              <a:rPr lang="en-US" b="1" dirty="0" smtClean="0"/>
              <a:t>SSC  - </a:t>
            </a:r>
            <a:r>
              <a:rPr lang="en-US" b="1" i="1" dirty="0" smtClean="0"/>
              <a:t>Science and Statistical Committee</a:t>
            </a:r>
          </a:p>
          <a:p>
            <a:pPr indent="342900"/>
            <a:r>
              <a:rPr lang="en-US" dirty="0" smtClean="0"/>
              <a:t>A council-appointed committee whose members have expertise in fisheries biology, stock assessment, fisheries economics, or related fields.  </a:t>
            </a:r>
          </a:p>
          <a:p>
            <a:pPr indent="342900"/>
            <a:endParaRPr lang="en-US" sz="400" dirty="0" smtClean="0"/>
          </a:p>
          <a:p>
            <a:endParaRPr lang="en-US" sz="800" dirty="0" smtClean="0"/>
          </a:p>
          <a:p>
            <a:r>
              <a:rPr lang="en-US" b="1" dirty="0" smtClean="0"/>
              <a:t>CIE - </a:t>
            </a:r>
            <a:r>
              <a:rPr lang="en-US" b="1" i="1" dirty="0" smtClean="0"/>
              <a:t>Center for Independent Experts</a:t>
            </a:r>
          </a:p>
          <a:p>
            <a:pPr indent="342900"/>
            <a:r>
              <a:rPr lang="en-US" dirty="0" smtClean="0"/>
              <a:t>An organization that provides independent, expert review for NOAA stock assessments done through the SEDAR process.  Reviewers are screened and selected by the CIE without input from NOAA or SEDAR coordinators and may be scientists from the US or abroad.  </a:t>
            </a:r>
            <a:r>
              <a:rPr lang="en-US" dirty="0" smtClean="0">
                <a:hlinkClick r:id="rId2"/>
              </a:rPr>
              <a:t>www.ciereviews.org</a:t>
            </a:r>
            <a:endParaRPr lang="en-US" dirty="0" smtClean="0"/>
          </a:p>
          <a:p>
            <a:pPr indent="342900"/>
            <a:endParaRPr lang="en-US" sz="400" dirty="0" smtClean="0"/>
          </a:p>
          <a:p>
            <a:endParaRPr lang="en-US" sz="800" dirty="0" smtClean="0"/>
          </a:p>
          <a:p>
            <a:r>
              <a:rPr lang="en-US" dirty="0" smtClean="0"/>
              <a:t> </a:t>
            </a:r>
            <a:r>
              <a:rPr lang="en-US" b="1" dirty="0" smtClean="0"/>
              <a:t>Control Rules</a:t>
            </a:r>
          </a:p>
          <a:p>
            <a:pPr indent="342900"/>
            <a:r>
              <a:rPr lang="en-US" dirty="0" smtClean="0"/>
              <a:t>A set of guidelines developed by the SSC that provide a consistent method for setting Acceptable Biological Catch (ABC) for managed species.</a:t>
            </a:r>
          </a:p>
          <a:p>
            <a:pPr indent="342900"/>
            <a:endParaRPr lang="en-US" sz="400" dirty="0" smtClean="0"/>
          </a:p>
          <a:p>
            <a:endParaRPr lang="en-US" sz="800" dirty="0" smtClean="0"/>
          </a:p>
          <a:p>
            <a:r>
              <a:rPr lang="en-US" b="1" dirty="0" smtClean="0"/>
              <a:t>MRIP - </a:t>
            </a:r>
            <a:r>
              <a:rPr lang="en-US" b="1" i="1" dirty="0" smtClean="0"/>
              <a:t>Marine Recreational Information Program</a:t>
            </a:r>
          </a:p>
          <a:p>
            <a:pPr indent="342900"/>
            <a:r>
              <a:rPr lang="en-US" dirty="0" smtClean="0"/>
              <a:t>A program that uses telephone and dockside surveys to gather information about recreational fishing effort and harvest.</a:t>
            </a:r>
          </a:p>
          <a:p>
            <a:endParaRPr lang="en-US" dirty="0" smtClean="0"/>
          </a:p>
        </p:txBody>
      </p:sp>
      <p:sp>
        <p:nvSpPr>
          <p:cNvPr id="6" name="TextBox 5"/>
          <p:cNvSpPr txBox="1"/>
          <p:nvPr/>
        </p:nvSpPr>
        <p:spPr>
          <a:xfrm>
            <a:off x="3276600" y="5562600"/>
            <a:ext cx="3048000" cy="1905000"/>
          </a:xfrm>
          <a:prstGeom prst="rect">
            <a:avLst/>
          </a:prstGeom>
          <a:noFill/>
          <a:ln>
            <a:solidFill>
              <a:srgbClr val="FF0000"/>
            </a:solidFill>
          </a:ln>
        </p:spPr>
        <p:txBody>
          <a:bodyPr wrap="square" rtlCol="0">
            <a:noAutofit/>
          </a:bodyPr>
          <a:lstStyle/>
          <a:p>
            <a:r>
              <a:rPr lang="en-US" sz="1250" i="1" dirty="0" smtClean="0"/>
              <a:t>There is a distinction between fishery dependent data and fishery independent data because fisher behavior can affect catch.  As a fisher you may chose to target specific areas, depths, or species and the goal is usually to maximize financial gain or recreation.  Fishery independent data programs try to catch fish with as little bias as possible.</a:t>
            </a:r>
          </a:p>
        </p:txBody>
      </p:sp>
      <p:pic>
        <p:nvPicPr>
          <p:cNvPr id="1026" name="Picture 2"/>
          <p:cNvPicPr>
            <a:picLocks noChangeAspect="1" noChangeArrowheads="1"/>
          </p:cNvPicPr>
          <p:nvPr/>
        </p:nvPicPr>
        <p:blipFill>
          <a:blip r:embed="rId3" cstate="print"/>
          <a:srcRect/>
          <a:stretch>
            <a:fillRect/>
          </a:stretch>
        </p:blipFill>
        <p:spPr bwMode="auto">
          <a:xfrm>
            <a:off x="9829800" y="0"/>
            <a:ext cx="2829510" cy="2819400"/>
          </a:xfrm>
          <a:prstGeom prst="rect">
            <a:avLst/>
          </a:prstGeom>
          <a:noFill/>
          <a:ln w="9525">
            <a:noFill/>
            <a:miter lim="800000"/>
            <a:headEnd/>
            <a:tailEnd/>
          </a:ln>
        </p:spPr>
      </p:pic>
      <p:sp>
        <p:nvSpPr>
          <p:cNvPr id="14" name="TextBox 13"/>
          <p:cNvSpPr txBox="1"/>
          <p:nvPr/>
        </p:nvSpPr>
        <p:spPr>
          <a:xfrm>
            <a:off x="9677400" y="2971800"/>
            <a:ext cx="3048000" cy="4647426"/>
          </a:xfrm>
          <a:prstGeom prst="rect">
            <a:avLst/>
          </a:prstGeom>
          <a:noFill/>
        </p:spPr>
        <p:txBody>
          <a:bodyPr wrap="square" rtlCol="0">
            <a:spAutoFit/>
          </a:bodyPr>
          <a:lstStyle/>
          <a:p>
            <a:pPr algn="ctr"/>
            <a:r>
              <a:rPr lang="en-US" b="1" dirty="0" smtClean="0">
                <a:latin typeface="Wide Latin" pitchFamily="18" charset="0"/>
              </a:rPr>
              <a:t>SEDAR</a:t>
            </a:r>
            <a:endParaRPr lang="en-US" dirty="0" smtClean="0">
              <a:latin typeface="Wide Latin" pitchFamily="18" charset="0"/>
            </a:endParaRPr>
          </a:p>
          <a:p>
            <a:pPr algn="ctr"/>
            <a:r>
              <a:rPr lang="en-US" b="1" i="1" dirty="0" err="1" smtClean="0"/>
              <a:t>S</a:t>
            </a:r>
            <a:r>
              <a:rPr lang="en-US" i="1" dirty="0" err="1" smtClean="0"/>
              <a:t>outh</a:t>
            </a:r>
            <a:r>
              <a:rPr lang="en-US" b="1" i="1" dirty="0" err="1" smtClean="0"/>
              <a:t>E</a:t>
            </a:r>
            <a:r>
              <a:rPr lang="en-US" i="1" dirty="0" err="1" smtClean="0"/>
              <a:t>ast</a:t>
            </a:r>
            <a:r>
              <a:rPr lang="en-US" i="1" dirty="0" smtClean="0"/>
              <a:t> </a:t>
            </a:r>
            <a:r>
              <a:rPr lang="en-US" b="1" i="1" dirty="0" smtClean="0"/>
              <a:t>D</a:t>
            </a:r>
            <a:r>
              <a:rPr lang="en-US" i="1" dirty="0" smtClean="0"/>
              <a:t>ata, </a:t>
            </a:r>
            <a:r>
              <a:rPr lang="en-US" b="1" i="1" dirty="0" smtClean="0"/>
              <a:t>A</a:t>
            </a:r>
            <a:r>
              <a:rPr lang="en-US" i="1" dirty="0" smtClean="0"/>
              <a:t>ssessment, and </a:t>
            </a:r>
            <a:r>
              <a:rPr lang="en-US" b="1" i="1" dirty="0" smtClean="0"/>
              <a:t>R</a:t>
            </a:r>
            <a:r>
              <a:rPr lang="en-US" i="1" dirty="0" smtClean="0"/>
              <a:t>eview</a:t>
            </a:r>
          </a:p>
          <a:p>
            <a:pPr algn="ctr"/>
            <a:endParaRPr lang="en-US" i="1" dirty="0" smtClean="0"/>
          </a:p>
          <a:p>
            <a:pPr algn="ctr"/>
            <a:endParaRPr lang="en-US" i="1" dirty="0" smtClean="0"/>
          </a:p>
          <a:p>
            <a:pPr algn="ctr"/>
            <a:endParaRPr lang="en-US" dirty="0" smtClean="0"/>
          </a:p>
          <a:p>
            <a:pPr algn="ctr"/>
            <a:r>
              <a:rPr lang="en-US" sz="3000" dirty="0" smtClean="0">
                <a:latin typeface="Cooper Black" pitchFamily="18" charset="0"/>
              </a:rPr>
              <a:t>A guide to understanding the SEDAR process</a:t>
            </a:r>
            <a:r>
              <a:rPr lang="en-US" dirty="0" smtClean="0"/>
              <a:t/>
            </a:r>
            <a:br>
              <a:rPr lang="en-US" dirty="0" smtClean="0"/>
            </a:br>
            <a:r>
              <a:rPr lang="en-US" dirty="0" smtClean="0"/>
              <a:t>   </a:t>
            </a:r>
          </a:p>
          <a:p>
            <a:pPr algn="ctr"/>
            <a:r>
              <a:rPr lang="en-US" dirty="0" smtClean="0"/>
              <a:t/>
            </a:r>
            <a:br>
              <a:rPr lang="en-US" dirty="0" smtClean="0"/>
            </a:br>
            <a:r>
              <a:rPr lang="en-US" dirty="0" smtClean="0"/>
              <a:t>                                                                                                                               </a:t>
            </a:r>
          </a:p>
          <a:p>
            <a:r>
              <a:rPr lang="en-US" dirty="0" smtClean="0"/>
              <a:t/>
            </a:r>
            <a:br>
              <a:rPr lang="en-US" dirty="0" smtClean="0"/>
            </a:br>
            <a:endParaRPr lang="en-US" dirty="0"/>
          </a:p>
        </p:txBody>
      </p:sp>
      <p:sp>
        <p:nvSpPr>
          <p:cNvPr id="15" name="TextBox 14"/>
          <p:cNvSpPr txBox="1"/>
          <p:nvPr/>
        </p:nvSpPr>
        <p:spPr>
          <a:xfrm>
            <a:off x="152400" y="152400"/>
            <a:ext cx="2895600" cy="4262705"/>
          </a:xfrm>
          <a:prstGeom prst="rect">
            <a:avLst/>
          </a:prstGeom>
          <a:noFill/>
        </p:spPr>
        <p:txBody>
          <a:bodyPr wrap="square" rtlCol="0">
            <a:spAutoFit/>
          </a:bodyPr>
          <a:lstStyle/>
          <a:p>
            <a:pPr algn="ctr"/>
            <a:r>
              <a:rPr lang="en-US" b="1" dirty="0" smtClean="0">
                <a:latin typeface="Wide Latin" pitchFamily="18" charset="0"/>
              </a:rPr>
              <a:t>SEDAR</a:t>
            </a:r>
            <a:endParaRPr lang="en-US" dirty="0" smtClean="0">
              <a:latin typeface="Wide Latin" pitchFamily="18" charset="0"/>
            </a:endParaRPr>
          </a:p>
          <a:p>
            <a:pPr algn="ctr"/>
            <a:r>
              <a:rPr lang="en-US" b="1" i="1" dirty="0" err="1" smtClean="0"/>
              <a:t>S</a:t>
            </a:r>
            <a:r>
              <a:rPr lang="en-US" i="1" dirty="0" err="1" smtClean="0"/>
              <a:t>outh</a:t>
            </a:r>
            <a:r>
              <a:rPr lang="en-US" b="1" i="1" dirty="0" err="1" smtClean="0"/>
              <a:t>E</a:t>
            </a:r>
            <a:r>
              <a:rPr lang="en-US" i="1" dirty="0" err="1" smtClean="0"/>
              <a:t>ast</a:t>
            </a:r>
            <a:r>
              <a:rPr lang="en-US" i="1" dirty="0" smtClean="0"/>
              <a:t> </a:t>
            </a:r>
            <a:r>
              <a:rPr lang="en-US" b="1" i="1" dirty="0" smtClean="0"/>
              <a:t>D</a:t>
            </a:r>
            <a:r>
              <a:rPr lang="en-US" i="1" dirty="0" smtClean="0"/>
              <a:t>ata, </a:t>
            </a:r>
            <a:r>
              <a:rPr lang="en-US" b="1" i="1" dirty="0" smtClean="0"/>
              <a:t>A</a:t>
            </a:r>
            <a:r>
              <a:rPr lang="en-US" i="1" dirty="0" smtClean="0"/>
              <a:t>ssessment, and </a:t>
            </a:r>
            <a:r>
              <a:rPr lang="en-US" b="1" i="1" dirty="0" smtClean="0"/>
              <a:t>R</a:t>
            </a:r>
            <a:r>
              <a:rPr lang="en-US" i="1" dirty="0" smtClean="0"/>
              <a:t>eview</a:t>
            </a:r>
          </a:p>
          <a:p>
            <a:pPr algn="ctr"/>
            <a:endParaRPr lang="en-US" i="1" dirty="0" smtClean="0"/>
          </a:p>
          <a:p>
            <a:pPr algn="ctr"/>
            <a:endParaRPr lang="en-US" dirty="0" smtClean="0"/>
          </a:p>
          <a:p>
            <a:pPr algn="ctr"/>
            <a:r>
              <a:rPr lang="en-US" sz="1400" dirty="0" smtClean="0"/>
              <a:t>For more information on SEDAR or how you can get involved, contact</a:t>
            </a:r>
          </a:p>
          <a:p>
            <a:pPr algn="ctr"/>
            <a:r>
              <a:rPr lang="en-US" sz="1400" dirty="0" smtClean="0"/>
              <a:t>the SEDAR office at:</a:t>
            </a:r>
          </a:p>
          <a:p>
            <a:pPr algn="ctr"/>
            <a:r>
              <a:rPr lang="en-US" sz="1400" dirty="0" smtClean="0"/>
              <a:t/>
            </a:r>
            <a:br>
              <a:rPr lang="en-US" sz="1400" dirty="0" smtClean="0"/>
            </a:br>
            <a:r>
              <a:rPr lang="en-US" sz="1400" dirty="0" smtClean="0"/>
              <a:t>   4055 Faber Place Drive #201</a:t>
            </a:r>
          </a:p>
          <a:p>
            <a:pPr algn="ctr"/>
            <a:r>
              <a:rPr lang="en-US" sz="1400" dirty="0" smtClean="0"/>
              <a:t> North Charleston SC 29405</a:t>
            </a:r>
            <a:br>
              <a:rPr lang="en-US" sz="1400" dirty="0" smtClean="0"/>
            </a:br>
            <a:r>
              <a:rPr lang="en-US" sz="1400" dirty="0" smtClean="0"/>
              <a:t>  Phone (843) 571-4366</a:t>
            </a:r>
          </a:p>
          <a:p>
            <a:pPr algn="ctr"/>
            <a:r>
              <a:rPr lang="en-US" sz="1400" dirty="0" smtClean="0"/>
              <a:t>  Fax (843) 769-4520</a:t>
            </a:r>
            <a:r>
              <a:rPr lang="en-US" dirty="0" smtClean="0"/>
              <a:t>                                                                                                                              </a:t>
            </a:r>
            <a:r>
              <a:rPr lang="en-US" sz="1300" dirty="0" smtClean="0">
                <a:hlinkClick r:id="rId4"/>
              </a:rPr>
              <a:t>www.sefsc.noaa.gov/sedar/</a:t>
            </a:r>
            <a:endParaRPr lang="en-US" sz="1300" dirty="0" smtClean="0"/>
          </a:p>
          <a:p>
            <a:pPr algn="ctr"/>
            <a:endParaRPr lang="en-US" dirty="0" smtClean="0"/>
          </a:p>
          <a:p>
            <a:pPr algn="ctr"/>
            <a:endParaRPr lang="en-US" dirty="0" smtClean="0"/>
          </a:p>
          <a:p>
            <a:pPr algn="ctr"/>
            <a:endParaRPr lang="en-US" dirty="0" smtClean="0"/>
          </a:p>
          <a:p>
            <a:pPr algn="ctr"/>
            <a:r>
              <a:rPr lang="en-US" dirty="0" smtClean="0"/>
              <a:t>SEDAR program partners:</a:t>
            </a:r>
            <a:endParaRPr lang="en-US" dirty="0"/>
          </a:p>
        </p:txBody>
      </p:sp>
      <p:grpSp>
        <p:nvGrpSpPr>
          <p:cNvPr id="1029" name="Group 5"/>
          <p:cNvGrpSpPr>
            <a:grpSpLocks noChangeAspect="1"/>
          </p:cNvGrpSpPr>
          <p:nvPr/>
        </p:nvGrpSpPr>
        <p:grpSpPr bwMode="auto">
          <a:xfrm>
            <a:off x="348762" y="5638800"/>
            <a:ext cx="870438" cy="685800"/>
            <a:chOff x="174" y="3516"/>
            <a:chExt cx="594" cy="468"/>
          </a:xfrm>
        </p:grpSpPr>
        <p:sp>
          <p:nvSpPr>
            <p:cNvPr id="1028" name="AutoShape 4"/>
            <p:cNvSpPr>
              <a:spLocks noChangeAspect="1" noChangeArrowheads="1" noTextEdit="1"/>
            </p:cNvSpPr>
            <p:nvPr/>
          </p:nvSpPr>
          <p:spPr bwMode="auto">
            <a:xfrm>
              <a:off x="174" y="3516"/>
              <a:ext cx="594" cy="4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1030" name="Picture 6"/>
            <p:cNvPicPr>
              <a:picLocks noChangeAspect="1" noChangeArrowheads="1"/>
            </p:cNvPicPr>
            <p:nvPr/>
          </p:nvPicPr>
          <p:blipFill>
            <a:blip r:embed="rId5" cstate="print"/>
            <a:srcRect/>
            <a:stretch>
              <a:fillRect/>
            </a:stretch>
          </p:blipFill>
          <p:spPr bwMode="auto">
            <a:xfrm>
              <a:off x="174" y="3516"/>
              <a:ext cx="599" cy="474"/>
            </a:xfrm>
            <a:prstGeom prst="rect">
              <a:avLst/>
            </a:prstGeom>
            <a:noFill/>
            <a:ln w="9525">
              <a:noFill/>
              <a:miter lim="800000"/>
              <a:headEnd/>
              <a:tailEnd/>
            </a:ln>
          </p:spPr>
        </p:pic>
      </p:grpSp>
      <p:pic>
        <p:nvPicPr>
          <p:cNvPr id="26" name="Picture 25" descr="Z:\Graphics and Photos\LOGOS\NOAA logos\NOAA logo.tif"/>
          <p:cNvPicPr/>
          <p:nvPr/>
        </p:nvPicPr>
        <p:blipFill>
          <a:blip r:embed="rId6" cstate="print"/>
          <a:srcRect/>
          <a:stretch>
            <a:fillRect/>
          </a:stretch>
        </p:blipFill>
        <p:spPr bwMode="auto">
          <a:xfrm>
            <a:off x="457200" y="4572000"/>
            <a:ext cx="685800" cy="685800"/>
          </a:xfrm>
          <a:prstGeom prst="rect">
            <a:avLst/>
          </a:prstGeom>
          <a:noFill/>
          <a:ln w="9525">
            <a:noFill/>
            <a:miter lim="800000"/>
            <a:headEnd/>
            <a:tailEnd/>
          </a:ln>
        </p:spPr>
      </p:pic>
      <p:pic>
        <p:nvPicPr>
          <p:cNvPr id="27" name="Picture 26" descr="Z:\Graphics and Photos\LOGOS\SAFMC Logos\High Resolution TIF\SAFMC logo color HighRes.tiff.tif"/>
          <p:cNvPicPr/>
          <p:nvPr/>
        </p:nvPicPr>
        <p:blipFill>
          <a:blip r:embed="rId7" cstate="print"/>
          <a:srcRect/>
          <a:stretch>
            <a:fillRect/>
          </a:stretch>
        </p:blipFill>
        <p:spPr bwMode="auto">
          <a:xfrm>
            <a:off x="1752600" y="5638800"/>
            <a:ext cx="762000" cy="685800"/>
          </a:xfrm>
          <a:prstGeom prst="rect">
            <a:avLst/>
          </a:prstGeom>
          <a:noFill/>
          <a:ln w="9525">
            <a:noFill/>
            <a:miter lim="800000"/>
            <a:headEnd/>
            <a:tailEnd/>
          </a:ln>
        </p:spPr>
      </p:pic>
      <p:pic>
        <p:nvPicPr>
          <p:cNvPr id="28" name="Picture 27"/>
          <p:cNvPicPr/>
          <p:nvPr/>
        </p:nvPicPr>
        <p:blipFill>
          <a:blip r:embed="rId8" cstate="print"/>
          <a:srcRect/>
          <a:stretch>
            <a:fillRect/>
          </a:stretch>
        </p:blipFill>
        <p:spPr bwMode="auto">
          <a:xfrm>
            <a:off x="1828800" y="4648200"/>
            <a:ext cx="685800" cy="685800"/>
          </a:xfrm>
          <a:prstGeom prst="rect">
            <a:avLst/>
          </a:prstGeom>
          <a:noFill/>
          <a:ln w="9525">
            <a:noFill/>
            <a:miter lim="800000"/>
            <a:headEnd/>
            <a:tailEnd/>
          </a:ln>
        </p:spPr>
      </p:pic>
      <p:pic>
        <p:nvPicPr>
          <p:cNvPr id="29" name="Picture 28" descr="Z:\Graphics and Photos\LOGOS\Other logos\asmfc logo trans.tif"/>
          <p:cNvPicPr/>
          <p:nvPr/>
        </p:nvPicPr>
        <p:blipFill>
          <a:blip r:embed="rId9" cstate="print"/>
          <a:srcRect/>
          <a:stretch>
            <a:fillRect/>
          </a:stretch>
        </p:blipFill>
        <p:spPr bwMode="auto">
          <a:xfrm>
            <a:off x="533400" y="6629400"/>
            <a:ext cx="609600" cy="648729"/>
          </a:xfrm>
          <a:prstGeom prst="rect">
            <a:avLst/>
          </a:prstGeom>
          <a:noFill/>
          <a:ln w="9525">
            <a:noFill/>
            <a:miter lim="800000"/>
            <a:headEnd/>
            <a:tailEnd/>
          </a:ln>
        </p:spPr>
      </p:pic>
      <p:pic>
        <p:nvPicPr>
          <p:cNvPr id="30" name="Picture 29"/>
          <p:cNvPicPr/>
          <p:nvPr/>
        </p:nvPicPr>
        <p:blipFill>
          <a:blip r:embed="rId10" cstate="print"/>
          <a:srcRect/>
          <a:stretch>
            <a:fillRect/>
          </a:stretch>
        </p:blipFill>
        <p:spPr bwMode="auto">
          <a:xfrm>
            <a:off x="1828800" y="6693244"/>
            <a:ext cx="685800" cy="621956"/>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2175</TotalTime>
  <Words>834</Words>
  <Application>Microsoft Office PowerPoint</Application>
  <PresentationFormat>Custom</PresentationFormat>
  <Paragraphs>118</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SEDAR Process</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SEDAR</dc:title>
  <dc:creator>kari.fenske</dc:creator>
  <cp:lastModifiedBy>kari.fenske</cp:lastModifiedBy>
  <cp:revision>99</cp:revision>
  <dcterms:created xsi:type="dcterms:W3CDTF">2010-03-08T14:43:22Z</dcterms:created>
  <dcterms:modified xsi:type="dcterms:W3CDTF">2010-04-08T14:32:42Z</dcterms:modified>
</cp:coreProperties>
</file>